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7559675" cy="10691800"/>
  <p:embeddedFontLst>
    <p:embeddedFont>
      <p:font typeface="Inter"/>
      <p:regular r:id="rId40"/>
      <p:bold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gdqgOBMYnubPewsyk9rKuekSSL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20" Type="http://schemas.openxmlformats.org/officeDocument/2006/relationships/slide" Target="slides/slide16.xml"/><Relationship Id="rId42" Type="http://schemas.openxmlformats.org/officeDocument/2006/relationships/font" Target="fonts/CenturyGothic-regular.fntdata"/><Relationship Id="rId41" Type="http://schemas.openxmlformats.org/officeDocument/2006/relationships/font" Target="fonts/Inter-bold.fntdata"/><Relationship Id="rId22" Type="http://schemas.openxmlformats.org/officeDocument/2006/relationships/slide" Target="slides/slide18.xml"/><Relationship Id="rId44" Type="http://schemas.openxmlformats.org/officeDocument/2006/relationships/font" Target="fonts/CenturyGothic-italic.fntdata"/><Relationship Id="rId21" Type="http://schemas.openxmlformats.org/officeDocument/2006/relationships/slide" Target="slides/slide17.xml"/><Relationship Id="rId43" Type="http://schemas.openxmlformats.org/officeDocument/2006/relationships/font" Target="fonts/CenturyGothic-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6600" cy="5365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81488" y="0"/>
            <a:ext cx="3276600" cy="5365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5238"/>
            <a:ext cx="3276600" cy="5365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p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10: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1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12: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3: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1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15: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6: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7: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18: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9: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Please retain proper attribution and the reference to ai.berkeley.edu.  Thanks!</a:t>
            </a:r>
            <a:endParaRPr sz="12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83" name="Google Shape;83;p2:notes"/>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20: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897b93ad6e_0_0: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897b93ad6e_0_0:notes"/>
          <p:cNvSpPr txBox="1"/>
          <p:nvPr>
            <p:ph idx="1" type="body"/>
          </p:nvPr>
        </p:nvSpPr>
        <p:spPr>
          <a:xfrm>
            <a:off x="755650" y="5145088"/>
            <a:ext cx="6048300" cy="421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897b93ad6e_0_0:notes"/>
          <p:cNvSpPr txBox="1"/>
          <p:nvPr>
            <p:ph idx="12" type="sldNum"/>
          </p:nvPr>
        </p:nvSpPr>
        <p:spPr>
          <a:xfrm>
            <a:off x="4281488" y="10155238"/>
            <a:ext cx="3276600" cy="53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897b93ad6e_0_7: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897b93ad6e_0_7:notes"/>
          <p:cNvSpPr txBox="1"/>
          <p:nvPr>
            <p:ph idx="1" type="body"/>
          </p:nvPr>
        </p:nvSpPr>
        <p:spPr>
          <a:xfrm>
            <a:off x="755650" y="5145088"/>
            <a:ext cx="6048300" cy="421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1897b93ad6e_0_7:notes"/>
          <p:cNvSpPr txBox="1"/>
          <p:nvPr>
            <p:ph idx="12" type="sldNum"/>
          </p:nvPr>
        </p:nvSpPr>
        <p:spPr>
          <a:xfrm>
            <a:off x="4281488" y="10155238"/>
            <a:ext cx="3276600" cy="53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2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23: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2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897b93ad6e_0_14: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897b93ad6e_0_14:notes"/>
          <p:cNvSpPr txBox="1"/>
          <p:nvPr>
            <p:ph idx="1" type="body"/>
          </p:nvPr>
        </p:nvSpPr>
        <p:spPr>
          <a:xfrm>
            <a:off x="755650" y="5145088"/>
            <a:ext cx="6048300" cy="421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897b93ad6e_0_14:notes"/>
          <p:cNvSpPr txBox="1"/>
          <p:nvPr>
            <p:ph idx="12" type="sldNum"/>
          </p:nvPr>
        </p:nvSpPr>
        <p:spPr>
          <a:xfrm>
            <a:off x="4281488" y="10155238"/>
            <a:ext cx="3276600" cy="53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7: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27: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08c6215832_0_1:notes"/>
          <p:cNvSpPr/>
          <p:nvPr>
            <p:ph idx="2" type="sldImg"/>
          </p:nvPr>
        </p:nvSpPr>
        <p:spPr>
          <a:xfrm>
            <a:off x="573088" y="1336675"/>
            <a:ext cx="6413400" cy="36084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08c6215832_0_1:notes"/>
          <p:cNvSpPr txBox="1"/>
          <p:nvPr>
            <p:ph idx="1" type="body"/>
          </p:nvPr>
        </p:nvSpPr>
        <p:spPr>
          <a:xfrm>
            <a:off x="755650" y="5145088"/>
            <a:ext cx="6048300" cy="4210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08c6215832_0_1:notes"/>
          <p:cNvSpPr txBox="1"/>
          <p:nvPr>
            <p:ph idx="12" type="sldNum"/>
          </p:nvPr>
        </p:nvSpPr>
        <p:spPr>
          <a:xfrm>
            <a:off x="4281488" y="10155238"/>
            <a:ext cx="3276600" cy="53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28: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91" name="Google Shape;91;p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 name="Google Shape;92;p3:notes"/>
          <p:cNvSpPr txBox="1"/>
          <p:nvPr>
            <p:ph idx="1" type="body"/>
          </p:nvPr>
        </p:nvSpPr>
        <p:spPr>
          <a:xfrm>
            <a:off x="974924" y="4561576"/>
            <a:ext cx="5365352" cy="431882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29: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30: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3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32: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33: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3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5: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6: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7: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8: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9: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AND_BODY_1">
    <p:spTree>
      <p:nvGrpSpPr>
        <p:cNvPr id="13" name="Shape 13"/>
        <p:cNvGrpSpPr/>
        <p:nvPr/>
      </p:nvGrpSpPr>
      <p:grpSpPr>
        <a:xfrm>
          <a:off x="0" y="0"/>
          <a:ext cx="0" cy="0"/>
          <a:chOff x="0" y="0"/>
          <a:chExt cx="0" cy="0"/>
        </a:xfrm>
      </p:grpSpPr>
      <p:sp>
        <p:nvSpPr>
          <p:cNvPr id="14" name="Google Shape;14;p36"/>
          <p:cNvSpPr txBox="1"/>
          <p:nvPr>
            <p:ph type="title"/>
          </p:nvPr>
        </p:nvSpPr>
        <p:spPr>
          <a:xfrm>
            <a:off x="2593080" y="624240"/>
            <a:ext cx="8911500" cy="12804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 name="Google Shape;15;p36"/>
          <p:cNvSpPr txBox="1"/>
          <p:nvPr>
            <p:ph idx="1" type="subTitle"/>
          </p:nvPr>
        </p:nvSpPr>
        <p:spPr>
          <a:xfrm>
            <a:off x="2589120" y="2133720"/>
            <a:ext cx="8915100" cy="377700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1600"/>
              </a:spcBef>
              <a:spcAft>
                <a:spcPts val="0"/>
              </a:spcAft>
              <a:buClr>
                <a:schemeClr val="dk1"/>
              </a:buClr>
              <a:buSzPts val="1800"/>
              <a:buChar char="○"/>
              <a:defRPr/>
            </a:lvl2pPr>
            <a:lvl3pPr lvl="2" algn="l">
              <a:lnSpc>
                <a:spcPct val="90000"/>
              </a:lnSpc>
              <a:spcBef>
                <a:spcPts val="1600"/>
              </a:spcBef>
              <a:spcAft>
                <a:spcPts val="0"/>
              </a:spcAft>
              <a:buClr>
                <a:schemeClr val="dk1"/>
              </a:buClr>
              <a:buSzPts val="1800"/>
              <a:buChar char="■"/>
              <a:defRPr/>
            </a:lvl3pPr>
            <a:lvl4pPr lvl="3" algn="l">
              <a:lnSpc>
                <a:spcPct val="90000"/>
              </a:lnSpc>
              <a:spcBef>
                <a:spcPts val="1600"/>
              </a:spcBef>
              <a:spcAft>
                <a:spcPts val="0"/>
              </a:spcAft>
              <a:buClr>
                <a:schemeClr val="dk1"/>
              </a:buClr>
              <a:buSzPts val="1800"/>
              <a:buChar char="●"/>
              <a:defRPr/>
            </a:lvl4pPr>
            <a:lvl5pPr lvl="4" algn="l">
              <a:lnSpc>
                <a:spcPct val="90000"/>
              </a:lnSpc>
              <a:spcBef>
                <a:spcPts val="1600"/>
              </a:spcBef>
              <a:spcAft>
                <a:spcPts val="0"/>
              </a:spcAft>
              <a:buClr>
                <a:schemeClr val="dk1"/>
              </a:buClr>
              <a:buSzPts val="1800"/>
              <a:buChar char="○"/>
              <a:defRPr/>
            </a:lvl5pPr>
            <a:lvl6pPr lvl="5" algn="l">
              <a:lnSpc>
                <a:spcPct val="90000"/>
              </a:lnSpc>
              <a:spcBef>
                <a:spcPts val="1600"/>
              </a:spcBef>
              <a:spcAft>
                <a:spcPts val="0"/>
              </a:spcAft>
              <a:buClr>
                <a:schemeClr val="dk1"/>
              </a:buClr>
              <a:buSzPts val="1800"/>
              <a:buChar char="■"/>
              <a:defRPr/>
            </a:lvl6pPr>
            <a:lvl7pPr lvl="6" algn="l">
              <a:lnSpc>
                <a:spcPct val="90000"/>
              </a:lnSpc>
              <a:spcBef>
                <a:spcPts val="1600"/>
              </a:spcBef>
              <a:spcAft>
                <a:spcPts val="0"/>
              </a:spcAft>
              <a:buClr>
                <a:schemeClr val="dk1"/>
              </a:buClr>
              <a:buSzPts val="1800"/>
              <a:buChar char="●"/>
              <a:defRPr/>
            </a:lvl7pPr>
            <a:lvl8pPr lvl="7" algn="l">
              <a:lnSpc>
                <a:spcPct val="90000"/>
              </a:lnSpc>
              <a:spcBef>
                <a:spcPts val="1600"/>
              </a:spcBef>
              <a:spcAft>
                <a:spcPts val="0"/>
              </a:spcAft>
              <a:buClr>
                <a:schemeClr val="dk1"/>
              </a:buClr>
              <a:buSzPts val="1800"/>
              <a:buChar char="○"/>
              <a:defRPr/>
            </a:lvl8pPr>
            <a:lvl9pPr lvl="8"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4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2" name="Google Shape;52;p4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46"/>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55" name="Google Shape;55;p46"/>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56" name="Google Shape;56;p4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47"/>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59" name="Google Shape;59;p4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4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8"/>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63" name="Google Shape;63;p48"/>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4" name="Google Shape;64;p48"/>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65" name="Google Shape;65;p4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49"/>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68" name="Google Shape;68;p4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sp>
        <p:nvSpPr>
          <p:cNvPr id="70" name="Google Shape;70;p50"/>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71" name="Google Shape;71;p50"/>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72" name="Google Shape;72;p5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7"/>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8" name="Google Shape;18;p37"/>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9" name="Google Shape;19;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38"/>
          <p:cNvSpPr txBox="1"/>
          <p:nvPr>
            <p:ph type="title"/>
          </p:nvPr>
        </p:nvSpPr>
        <p:spPr>
          <a:xfrm>
            <a:off x="2589120" y="2514600"/>
            <a:ext cx="8915100" cy="2262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2" name="Google Shape;22;p38"/>
          <p:cNvSpPr txBox="1"/>
          <p:nvPr>
            <p:ph idx="1" type="body"/>
          </p:nvPr>
        </p:nvSpPr>
        <p:spPr>
          <a:xfrm>
            <a:off x="609480" y="1604520"/>
            <a:ext cx="10972500" cy="39774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23" name="Google Shape;23;p38"/>
          <p:cNvSpPr txBox="1"/>
          <p:nvPr>
            <p:ph idx="10" type="dt"/>
          </p:nvPr>
        </p:nvSpPr>
        <p:spPr>
          <a:xfrm>
            <a:off x="10361520" y="6130440"/>
            <a:ext cx="1146000" cy="370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38"/>
          <p:cNvSpPr txBox="1"/>
          <p:nvPr>
            <p:ph idx="11" type="ftr"/>
          </p:nvPr>
        </p:nvSpPr>
        <p:spPr>
          <a:xfrm>
            <a:off x="2589120" y="6135840"/>
            <a:ext cx="7619700" cy="3648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38"/>
          <p:cNvSpPr txBox="1"/>
          <p:nvPr>
            <p:ph idx="12" type="sldNum"/>
          </p:nvPr>
        </p:nvSpPr>
        <p:spPr>
          <a:xfrm>
            <a:off x="531720" y="4529520"/>
            <a:ext cx="779400" cy="3648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39"/>
          <p:cNvSpPr txBox="1"/>
          <p:nvPr>
            <p:ph type="title"/>
          </p:nvPr>
        </p:nvSpPr>
        <p:spPr>
          <a:xfrm>
            <a:off x="2589120" y="2514600"/>
            <a:ext cx="8915100" cy="2262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39"/>
          <p:cNvSpPr txBox="1"/>
          <p:nvPr>
            <p:ph idx="1" type="body"/>
          </p:nvPr>
        </p:nvSpPr>
        <p:spPr>
          <a:xfrm>
            <a:off x="838200" y="1825625"/>
            <a:ext cx="5181600" cy="43512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29" name="Google Shape;29;p39"/>
          <p:cNvSpPr txBox="1"/>
          <p:nvPr>
            <p:ph idx="2" type="body"/>
          </p:nvPr>
        </p:nvSpPr>
        <p:spPr>
          <a:xfrm>
            <a:off x="6172200" y="1825625"/>
            <a:ext cx="5181600" cy="43512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30" name="Google Shape;30;p39"/>
          <p:cNvSpPr txBox="1"/>
          <p:nvPr>
            <p:ph idx="10" type="dt"/>
          </p:nvPr>
        </p:nvSpPr>
        <p:spPr>
          <a:xfrm>
            <a:off x="10361520" y="6130440"/>
            <a:ext cx="1146000" cy="370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39"/>
          <p:cNvSpPr txBox="1"/>
          <p:nvPr>
            <p:ph idx="11" type="ftr"/>
          </p:nvPr>
        </p:nvSpPr>
        <p:spPr>
          <a:xfrm>
            <a:off x="2589120" y="6135840"/>
            <a:ext cx="7619700" cy="3648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39"/>
          <p:cNvSpPr txBox="1"/>
          <p:nvPr>
            <p:ph idx="12" type="sldNum"/>
          </p:nvPr>
        </p:nvSpPr>
        <p:spPr>
          <a:xfrm>
            <a:off x="531720" y="4529520"/>
            <a:ext cx="779400" cy="3648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AND_BODY_2">
    <p:spTree>
      <p:nvGrpSpPr>
        <p:cNvPr id="35" name="Shape 35"/>
        <p:cNvGrpSpPr/>
        <p:nvPr/>
      </p:nvGrpSpPr>
      <p:grpSpPr>
        <a:xfrm>
          <a:off x="0" y="0"/>
          <a:ext cx="0" cy="0"/>
          <a:chOff x="0" y="0"/>
          <a:chExt cx="0" cy="0"/>
        </a:xfrm>
      </p:grpSpPr>
      <p:sp>
        <p:nvSpPr>
          <p:cNvPr id="36" name="Google Shape;36;p41"/>
          <p:cNvSpPr txBox="1"/>
          <p:nvPr>
            <p:ph type="title"/>
          </p:nvPr>
        </p:nvSpPr>
        <p:spPr>
          <a:xfrm>
            <a:off x="2593080" y="624240"/>
            <a:ext cx="8911500" cy="12804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 name="Google Shape;37;p41"/>
          <p:cNvSpPr txBox="1"/>
          <p:nvPr>
            <p:ph idx="1" type="subTitle"/>
          </p:nvPr>
        </p:nvSpPr>
        <p:spPr>
          <a:xfrm>
            <a:off x="2589120" y="2133720"/>
            <a:ext cx="8915100" cy="377700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1600"/>
              </a:spcBef>
              <a:spcAft>
                <a:spcPts val="0"/>
              </a:spcAft>
              <a:buClr>
                <a:schemeClr val="dk1"/>
              </a:buClr>
              <a:buSzPts val="1800"/>
              <a:buChar char="○"/>
              <a:defRPr/>
            </a:lvl2pPr>
            <a:lvl3pPr lvl="2" algn="l">
              <a:lnSpc>
                <a:spcPct val="90000"/>
              </a:lnSpc>
              <a:spcBef>
                <a:spcPts val="1600"/>
              </a:spcBef>
              <a:spcAft>
                <a:spcPts val="0"/>
              </a:spcAft>
              <a:buClr>
                <a:schemeClr val="dk1"/>
              </a:buClr>
              <a:buSzPts val="1800"/>
              <a:buChar char="■"/>
              <a:defRPr/>
            </a:lvl3pPr>
            <a:lvl4pPr lvl="3" algn="l">
              <a:lnSpc>
                <a:spcPct val="90000"/>
              </a:lnSpc>
              <a:spcBef>
                <a:spcPts val="1600"/>
              </a:spcBef>
              <a:spcAft>
                <a:spcPts val="0"/>
              </a:spcAft>
              <a:buClr>
                <a:schemeClr val="dk1"/>
              </a:buClr>
              <a:buSzPts val="1800"/>
              <a:buChar char="●"/>
              <a:defRPr/>
            </a:lvl4pPr>
            <a:lvl5pPr lvl="4" algn="l">
              <a:lnSpc>
                <a:spcPct val="90000"/>
              </a:lnSpc>
              <a:spcBef>
                <a:spcPts val="1600"/>
              </a:spcBef>
              <a:spcAft>
                <a:spcPts val="0"/>
              </a:spcAft>
              <a:buClr>
                <a:schemeClr val="dk1"/>
              </a:buClr>
              <a:buSzPts val="1800"/>
              <a:buChar char="○"/>
              <a:defRPr/>
            </a:lvl5pPr>
            <a:lvl6pPr lvl="5" algn="l">
              <a:lnSpc>
                <a:spcPct val="90000"/>
              </a:lnSpc>
              <a:spcBef>
                <a:spcPts val="1600"/>
              </a:spcBef>
              <a:spcAft>
                <a:spcPts val="0"/>
              </a:spcAft>
              <a:buClr>
                <a:schemeClr val="dk1"/>
              </a:buClr>
              <a:buSzPts val="1800"/>
              <a:buChar char="■"/>
              <a:defRPr/>
            </a:lvl6pPr>
            <a:lvl7pPr lvl="6" algn="l">
              <a:lnSpc>
                <a:spcPct val="90000"/>
              </a:lnSpc>
              <a:spcBef>
                <a:spcPts val="1600"/>
              </a:spcBef>
              <a:spcAft>
                <a:spcPts val="0"/>
              </a:spcAft>
              <a:buClr>
                <a:schemeClr val="dk1"/>
              </a:buClr>
              <a:buSzPts val="1800"/>
              <a:buChar char="●"/>
              <a:defRPr/>
            </a:lvl7pPr>
            <a:lvl8pPr lvl="7" algn="l">
              <a:lnSpc>
                <a:spcPct val="90000"/>
              </a:lnSpc>
              <a:spcBef>
                <a:spcPts val="1600"/>
              </a:spcBef>
              <a:spcAft>
                <a:spcPts val="0"/>
              </a:spcAft>
              <a:buClr>
                <a:schemeClr val="dk1"/>
              </a:buClr>
              <a:buSzPts val="1800"/>
              <a:buChar char="○"/>
              <a:defRPr/>
            </a:lvl8pPr>
            <a:lvl9pPr lvl="8"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42"/>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0" name="Google Shape;40;p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4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3" name="Google Shape;43;p4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4" name="Google Shape;44;p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4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7" name="Google Shape;47;p44"/>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8" name="Google Shape;48;p44"/>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9" name="Google Shape;49;p4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3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3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
          <p:cNvSpPr txBox="1"/>
          <p:nvPr>
            <p:ph type="title"/>
          </p:nvPr>
        </p:nvSpPr>
        <p:spPr>
          <a:xfrm>
            <a:off x="2687040" y="912600"/>
            <a:ext cx="8915040" cy="22626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262626"/>
              </a:buClr>
              <a:buSzPts val="5400"/>
              <a:buFont typeface="Century Gothic"/>
              <a:buNone/>
            </a:pPr>
            <a:r>
              <a:rPr b="1" lang="en-US" sz="5400" strike="noStrike">
                <a:solidFill>
                  <a:srgbClr val="262626"/>
                </a:solidFill>
                <a:latin typeface="Century Gothic"/>
                <a:ea typeface="Century Gothic"/>
                <a:cs typeface="Century Gothic"/>
                <a:sym typeface="Century Gothic"/>
              </a:rPr>
              <a:t>Artificial Intelligence</a:t>
            </a:r>
            <a:endParaRPr b="0" sz="5400" strike="noStrike">
              <a:solidFill>
                <a:srgbClr val="000000"/>
              </a:solidFill>
              <a:latin typeface="Century Gothic"/>
              <a:ea typeface="Century Gothic"/>
              <a:cs typeface="Century Gothic"/>
              <a:sym typeface="Century Gothic"/>
            </a:endParaRPr>
          </a:p>
        </p:txBody>
      </p:sp>
      <p:sp>
        <p:nvSpPr>
          <p:cNvPr id="78" name="Google Shape;78;p1"/>
          <p:cNvSpPr txBox="1"/>
          <p:nvPr>
            <p:ph idx="1" type="subTitle"/>
          </p:nvPr>
        </p:nvSpPr>
        <p:spPr>
          <a:xfrm>
            <a:off x="2589120" y="4777200"/>
            <a:ext cx="8915040" cy="112608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595959"/>
              </a:buClr>
              <a:buSzPts val="1800"/>
              <a:buFont typeface="Century Gothic"/>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001"/>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001"/>
              </a:spcBef>
              <a:spcAft>
                <a:spcPts val="160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9" name="Google Shape;79;p1"/>
          <p:cNvPicPr preferRelativeResize="0"/>
          <p:nvPr/>
        </p:nvPicPr>
        <p:blipFill rotWithShape="1">
          <a:blip r:embed="rId3">
            <a:alphaModFix/>
          </a:blip>
          <a:srcRect b="0" l="0" r="0" t="0"/>
          <a:stretch/>
        </p:blipFill>
        <p:spPr>
          <a:xfrm>
            <a:off x="5837760" y="3175200"/>
            <a:ext cx="4464720" cy="2959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0"/>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Adversarial search or Game playing</a:t>
            </a:r>
            <a:endParaRPr b="0" i="0" sz="3600" u="none" cap="none" strike="noStrike">
              <a:solidFill>
                <a:srgbClr val="000000"/>
              </a:solidFill>
              <a:latin typeface="Century Gothic"/>
              <a:ea typeface="Century Gothic"/>
              <a:cs typeface="Century Gothic"/>
              <a:sym typeface="Century Gothic"/>
            </a:endParaRPr>
          </a:p>
        </p:txBody>
      </p:sp>
      <p:sp>
        <p:nvSpPr>
          <p:cNvPr id="144" name="Google Shape;144;p10"/>
          <p:cNvSpPr txBox="1"/>
          <p:nvPr>
            <p:ph idx="4294967295" type="body"/>
          </p:nvPr>
        </p:nvSpPr>
        <p:spPr>
          <a:xfrm>
            <a:off x="2742480" y="1506960"/>
            <a:ext cx="9045720" cy="495396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A game can be formally defined as a kind of search problem with the following elements:</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S</a:t>
            </a:r>
            <a:r>
              <a:rPr b="0" baseline="-25000" i="0" lang="en-US" sz="1400" u="none" cap="none" strike="noStrike">
                <a:solidFill>
                  <a:srgbClr val="404040"/>
                </a:solidFill>
                <a:latin typeface="Century Gothic"/>
                <a:ea typeface="Century Gothic"/>
                <a:cs typeface="Century Gothic"/>
                <a:sym typeface="Century Gothic"/>
              </a:rPr>
              <a:t>0 </a:t>
            </a:r>
            <a:r>
              <a:rPr b="0" i="0" lang="en-US" sz="1600" u="none" cap="none" strike="noStrike">
                <a:solidFill>
                  <a:srgbClr val="404040"/>
                </a:solidFill>
                <a:latin typeface="Century Gothic"/>
                <a:ea typeface="Century Gothic"/>
                <a:cs typeface="Century Gothic"/>
                <a:sym typeface="Century Gothic"/>
              </a:rPr>
              <a:t>: The initial state, which specifies how the game is set up at the start.</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PLAYER(s): Defines which player has the move in a state.</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ACTIONS(s): Returns the set of legal moves in a state.</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RESULT(s, a): The transition model, which defines the result of a move.</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TERMINAL-TEST(s): A terminal test, which is true when the game is over and false otherwise. States where the game has ended are called terminal states.</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404040"/>
                </a:solidFill>
                <a:latin typeface="Century Gothic"/>
                <a:ea typeface="Century Gothic"/>
                <a:cs typeface="Century Gothic"/>
                <a:sym typeface="Century Gothic"/>
              </a:rPr>
              <a:t>UTILITY(s, p): A utility function (also called an objective function or payoff function), defines the final numeric value for a game that ends in terminal state s for a player p.</a:t>
            </a:r>
            <a:endParaRPr b="0" i="0" sz="16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1600"/>
              </a:spcAft>
              <a:buClr>
                <a:srgbClr val="A53010"/>
              </a:buClr>
              <a:buSzPts val="1800"/>
              <a:buFont typeface="Noto Sans Symbols"/>
              <a:buChar char="🠶"/>
            </a:pPr>
            <a:r>
              <a:rPr b="0" i="0" lang="en-US" sz="1800" u="none" cap="none" strike="noStrike">
                <a:solidFill>
                  <a:srgbClr val="000000"/>
                </a:solidFill>
                <a:latin typeface="Inter"/>
                <a:ea typeface="Inter"/>
                <a:cs typeface="Inter"/>
                <a:sym typeface="Inter"/>
              </a:rPr>
              <a:t>For Chess, the outcomes are a win, loss, or draw and its payoff values are +1, 0, ½. And for tic-tac-toe, utility values are +1, -1, and 0.</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1"/>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Game playing </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pic>
        <p:nvPicPr>
          <p:cNvPr descr="Diagram, engineering drawing&#10;&#10;Description automatically generated" id="150" name="Google Shape;150;p11"/>
          <p:cNvPicPr preferRelativeResize="0"/>
          <p:nvPr/>
        </p:nvPicPr>
        <p:blipFill rotWithShape="1">
          <a:blip r:embed="rId3">
            <a:alphaModFix/>
          </a:blip>
          <a:srcRect b="0" l="0" r="0" t="0"/>
          <a:stretch/>
        </p:blipFill>
        <p:spPr>
          <a:xfrm>
            <a:off x="3631680" y="1263240"/>
            <a:ext cx="6284520" cy="3894480"/>
          </a:xfrm>
          <a:prstGeom prst="rect">
            <a:avLst/>
          </a:prstGeom>
          <a:noFill/>
          <a:ln>
            <a:noFill/>
          </a:ln>
        </p:spPr>
      </p:pic>
      <p:sp>
        <p:nvSpPr>
          <p:cNvPr id="151" name="Google Shape;151;p11"/>
          <p:cNvSpPr/>
          <p:nvPr/>
        </p:nvSpPr>
        <p:spPr>
          <a:xfrm>
            <a:off x="2176920" y="5188680"/>
            <a:ext cx="9267120" cy="15519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Century Gothic"/>
                <a:ea typeface="Century Gothic"/>
                <a:cs typeface="Century Gothic"/>
                <a:sym typeface="Century Gothic"/>
              </a:rPr>
              <a:t>A (partial) game tree for the game of tic-tac-toe. The top node is the initial</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Century Gothic"/>
                <a:ea typeface="Century Gothic"/>
                <a:cs typeface="Century Gothic"/>
                <a:sym typeface="Century Gothic"/>
              </a:rPr>
              <a:t>state, and MAX moves first, placing an X in an empty square.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Century Gothic"/>
                <a:ea typeface="Century Gothic"/>
                <a:cs typeface="Century Gothic"/>
                <a:sym typeface="Century Gothic"/>
              </a:rPr>
              <a:t>We show part of the tree, giving alternating moves by MIN (O) and MAX (X), until we eventually reach terminal states, which can be assigned utilities according to the rules of the game.</a:t>
            </a:r>
            <a:endParaRPr b="0" i="0" sz="1600" u="none" cap="none" strike="noStrike">
              <a:solidFill>
                <a:schemeClr val="dk1"/>
              </a:solidFill>
              <a:latin typeface="Arial"/>
              <a:ea typeface="Arial"/>
              <a:cs typeface="Arial"/>
              <a:sym typeface="Arial"/>
            </a:endParaRPr>
          </a:p>
        </p:txBody>
      </p:sp>
      <p:sp>
        <p:nvSpPr>
          <p:cNvPr id="152" name="Google Shape;152;p11"/>
          <p:cNvSpPr/>
          <p:nvPr/>
        </p:nvSpPr>
        <p:spPr>
          <a:xfrm>
            <a:off x="6000840" y="863640"/>
            <a:ext cx="609552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entury Gothic"/>
                <a:ea typeface="Century Gothic"/>
                <a:cs typeface="Century Gothic"/>
                <a:sym typeface="Century Gothic"/>
              </a:rPr>
              <a:t>Example: Tic-Tac-Toe game tree: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Game Tree</a:t>
            </a:r>
            <a:endParaRPr b="0" i="0" sz="3600" u="none" cap="none" strike="noStrike">
              <a:solidFill>
                <a:srgbClr val="000000"/>
              </a:solidFill>
              <a:latin typeface="Century Gothic"/>
              <a:ea typeface="Century Gothic"/>
              <a:cs typeface="Century Gothic"/>
              <a:sym typeface="Century Gothic"/>
            </a:endParaRPr>
          </a:p>
        </p:txBody>
      </p:sp>
      <p:sp>
        <p:nvSpPr>
          <p:cNvPr id="158" name="Google Shape;158;p12"/>
          <p:cNvSpPr txBox="1"/>
          <p:nvPr>
            <p:ph idx="4294967295" type="body"/>
          </p:nvPr>
        </p:nvSpPr>
        <p:spPr>
          <a:xfrm>
            <a:off x="2742480" y="1506960"/>
            <a:ext cx="9045720" cy="495396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A game tree is a tree where nodes of the tree are the game states and Edges of the tree are the moves by players. Game tree involves initial state, actions function, and result Function.</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From the initial state, MAX has 9 possible moves as he starts first. MAX place x and MIN place o, and both player plays alternatively until we reach a leaf node where one player has three in a row or all squares are filled.</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In the game tree, we have a layer of Max, a layer of MIN, and each layer is called as </a:t>
            </a:r>
            <a:r>
              <a:rPr b="1" i="0" lang="en-US" sz="1800" u="none" cap="none" strike="noStrike">
                <a:solidFill>
                  <a:srgbClr val="404040"/>
                </a:solidFill>
                <a:latin typeface="Century Gothic"/>
                <a:ea typeface="Century Gothic"/>
                <a:cs typeface="Century Gothic"/>
                <a:sym typeface="Century Gothic"/>
              </a:rPr>
              <a:t>Ply</a:t>
            </a:r>
            <a:r>
              <a:rPr b="0" i="0" lang="en-US" sz="1800" u="none" cap="none" strike="noStrike">
                <a:solidFill>
                  <a:srgbClr val="404040"/>
                </a:solidFill>
                <a:latin typeface="Century Gothic"/>
                <a:ea typeface="Century Gothic"/>
                <a:cs typeface="Century Gothic"/>
                <a:sym typeface="Century Gothic"/>
              </a:rPr>
              <a:t>.</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160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3"/>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164" name="Google Shape;164;p13"/>
          <p:cNvSpPr txBox="1"/>
          <p:nvPr>
            <p:ph idx="1" type="sub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160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p:txBody>
      </p:sp>
      <p:pic>
        <p:nvPicPr>
          <p:cNvPr id="165" name="Google Shape;165;p13"/>
          <p:cNvPicPr preferRelativeResize="0"/>
          <p:nvPr/>
        </p:nvPicPr>
        <p:blipFill rotWithShape="1">
          <a:blip r:embed="rId3">
            <a:alphaModFix/>
          </a:blip>
          <a:srcRect b="0" l="0" r="0" t="0"/>
          <a:stretch/>
        </p:blipFill>
        <p:spPr>
          <a:xfrm>
            <a:off x="2589120" y="638295"/>
            <a:ext cx="7548642" cy="35063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4"/>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Min-Max Algorithm</a:t>
            </a:r>
            <a:endParaRPr b="0" i="0" sz="3600" u="none" cap="none" strike="noStrike">
              <a:solidFill>
                <a:srgbClr val="000000"/>
              </a:solidFill>
              <a:latin typeface="Century Gothic"/>
              <a:ea typeface="Century Gothic"/>
              <a:cs typeface="Century Gothic"/>
              <a:sym typeface="Century Gothic"/>
            </a:endParaRPr>
          </a:p>
        </p:txBody>
      </p:sp>
      <p:sp>
        <p:nvSpPr>
          <p:cNvPr id="171" name="Google Shape;171;p14"/>
          <p:cNvSpPr txBox="1"/>
          <p:nvPr>
            <p:ph idx="4294967295" type="body"/>
          </p:nvPr>
        </p:nvSpPr>
        <p:spPr>
          <a:xfrm>
            <a:off x="2593800" y="1603440"/>
            <a:ext cx="9085320" cy="496980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Mini-max algorithm is a recursive or backtracking algorithm which is used in decision-making and game theory. </a:t>
            </a:r>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It provides an optimal move for the player assuming that opponent is also playing optimally.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Mini-Max algorithm uses recursion to search through the game-tree.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Min-Max algorithm is mostly used for game playing in AI.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160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Such as Chess, Checkers, tic-tac-toe, go, and various tow-players game. This Algorithm computes the minimax decision for the current state.</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5"/>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Min-Max Algorithm</a:t>
            </a:r>
            <a:endParaRPr b="0" i="0" sz="3600" u="none" cap="none" strike="noStrike">
              <a:solidFill>
                <a:srgbClr val="000000"/>
              </a:solidFill>
              <a:latin typeface="Century Gothic"/>
              <a:ea typeface="Century Gothic"/>
              <a:cs typeface="Century Gothic"/>
              <a:sym typeface="Century Gothic"/>
            </a:endParaRPr>
          </a:p>
        </p:txBody>
      </p:sp>
      <p:sp>
        <p:nvSpPr>
          <p:cNvPr id="177" name="Google Shape;177;p15"/>
          <p:cNvSpPr txBox="1"/>
          <p:nvPr>
            <p:ph idx="4294967295" type="body"/>
          </p:nvPr>
        </p:nvSpPr>
        <p:spPr>
          <a:xfrm>
            <a:off x="2593800" y="1603440"/>
            <a:ext cx="9085320" cy="496980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In this algorithm two players play the game; one is called MAX and other is called MIN. </a:t>
            </a:r>
            <a:endParaRPr/>
          </a:p>
          <a:p>
            <a:pPr indent="-171450" lvl="0" marL="400050" marR="0" rtl="0" algn="l">
              <a:lnSpc>
                <a:spcPct val="100000"/>
              </a:lnSpc>
              <a:spcBef>
                <a:spcPts val="1001"/>
              </a:spcBef>
              <a:spcAft>
                <a:spcPts val="0"/>
              </a:spcAft>
              <a:buClr>
                <a:schemeClr val="dk1"/>
              </a:buClr>
              <a:buSzPts val="1800"/>
              <a:buFont typeface="Noto Sans Symbols"/>
              <a:buNone/>
            </a:pPr>
            <a:r>
              <a:t/>
            </a:r>
            <a:endParaRPr b="0" i="0" sz="1800" u="none" cap="none" strike="noStrike">
              <a:solidFill>
                <a:srgbClr val="404040"/>
              </a:solidFill>
              <a:latin typeface="Century Gothic"/>
              <a:ea typeface="Century Gothic"/>
              <a:cs typeface="Century Gothic"/>
              <a:sym typeface="Century Gothic"/>
            </a:endParaRPr>
          </a:p>
          <a:p>
            <a:pPr indent="-285750" lvl="0" marL="28575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Both the players fight it as the opponent player gets the minimum benefit while they get the maximum benefit. </a:t>
            </a:r>
            <a:endParaRPr/>
          </a:p>
          <a:p>
            <a:pPr indent="-285750" lvl="0" marL="28575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Both Players of the game are opponent of each other, where MAX will select the maximized value and MIN will select the minimized value. </a:t>
            </a:r>
            <a:endParaRPr/>
          </a:p>
          <a:p>
            <a:pPr indent="-171450" lvl="0" marL="400050" marR="0" rtl="0" algn="l">
              <a:lnSpc>
                <a:spcPct val="100000"/>
              </a:lnSpc>
              <a:spcBef>
                <a:spcPts val="1001"/>
              </a:spcBef>
              <a:spcAft>
                <a:spcPts val="0"/>
              </a:spcAft>
              <a:buClr>
                <a:schemeClr val="dk1"/>
              </a:buClr>
              <a:buSzPts val="1800"/>
              <a:buFont typeface="Noto Sans Symbols"/>
              <a:buNone/>
            </a:pPr>
            <a:r>
              <a:t/>
            </a:r>
            <a:endParaRPr b="0" i="0" sz="1800" u="none" cap="none" strike="noStrike">
              <a:solidFill>
                <a:srgbClr val="404040"/>
              </a:solidFill>
              <a:latin typeface="Century Gothic"/>
              <a:ea typeface="Century Gothic"/>
              <a:cs typeface="Century Gothic"/>
              <a:sym typeface="Century Gothic"/>
            </a:endParaRPr>
          </a:p>
          <a:p>
            <a:pPr indent="-285750" lvl="0" marL="28575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 minimax algorithm performs a depth-first search algorithm for the exploration of the complete game tree. </a:t>
            </a:r>
            <a:endParaRPr/>
          </a:p>
          <a:p>
            <a:pPr indent="-171450" lvl="0" marL="400050" marR="0" rtl="0" algn="l">
              <a:lnSpc>
                <a:spcPct val="100000"/>
              </a:lnSpc>
              <a:spcBef>
                <a:spcPts val="1001"/>
              </a:spcBef>
              <a:spcAft>
                <a:spcPts val="0"/>
              </a:spcAft>
              <a:buClr>
                <a:schemeClr val="dk1"/>
              </a:buClr>
              <a:buSzPts val="1800"/>
              <a:buFont typeface="Noto Sans Symbols"/>
              <a:buNone/>
            </a:pPr>
            <a:r>
              <a:t/>
            </a:r>
            <a:endParaRPr b="0" i="0" sz="1800" u="none" cap="none" strike="noStrike">
              <a:solidFill>
                <a:srgbClr val="404040"/>
              </a:solidFill>
              <a:latin typeface="Century Gothic"/>
              <a:ea typeface="Century Gothic"/>
              <a:cs typeface="Century Gothic"/>
              <a:sym typeface="Century Gothic"/>
            </a:endParaRPr>
          </a:p>
          <a:p>
            <a:pPr indent="-285750" lvl="0" marL="285750" marR="0" rtl="0" algn="l">
              <a:lnSpc>
                <a:spcPct val="100000"/>
              </a:lnSpc>
              <a:spcBef>
                <a:spcPts val="1001"/>
              </a:spcBef>
              <a:spcAft>
                <a:spcPts val="160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 minimax algorithm proceeds all the way down to the terminal node of the tree, then backtrack the tree as the recursion.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Min-Max Algorithm</a:t>
            </a:r>
            <a:endParaRPr b="0" i="0" sz="3600" u="none" cap="none" strike="noStrike">
              <a:solidFill>
                <a:srgbClr val="000000"/>
              </a:solidFill>
              <a:latin typeface="Century Gothic"/>
              <a:ea typeface="Century Gothic"/>
              <a:cs typeface="Century Gothic"/>
              <a:sym typeface="Century Gothic"/>
            </a:endParaRPr>
          </a:p>
        </p:txBody>
      </p:sp>
      <p:sp>
        <p:nvSpPr>
          <p:cNvPr id="183" name="Google Shape;183;p16"/>
          <p:cNvSpPr txBox="1"/>
          <p:nvPr>
            <p:ph idx="4294967295" type="body"/>
          </p:nvPr>
        </p:nvSpPr>
        <p:spPr>
          <a:xfrm>
            <a:off x="2593800" y="1603440"/>
            <a:ext cx="9085320" cy="49698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rgbClr val="A53010"/>
              </a:buClr>
              <a:buSzPts val="1800"/>
              <a:buNone/>
            </a:pPr>
            <a:r>
              <a:rPr b="0" i="0" lang="en-US" sz="1800" u="none" cap="none" strike="noStrike">
                <a:solidFill>
                  <a:srgbClr val="404040"/>
                </a:solidFill>
                <a:latin typeface="Century Gothic"/>
                <a:ea typeface="Century Gothic"/>
                <a:cs typeface="Century Gothic"/>
                <a:sym typeface="Century Gothic"/>
              </a:rPr>
              <a:t>The minimax algorithm performs a complete depth-first exploration of the game tree.</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0" lvl="0" marL="0" marR="0" rtl="0" algn="l">
              <a:lnSpc>
                <a:spcPct val="100000"/>
              </a:lnSpc>
              <a:spcBef>
                <a:spcPts val="1001"/>
              </a:spcBef>
              <a:spcAft>
                <a:spcPts val="0"/>
              </a:spcAft>
              <a:buClr>
                <a:srgbClr val="A53010"/>
              </a:buClr>
              <a:buSzPts val="1800"/>
              <a:buNone/>
            </a:pPr>
            <a:r>
              <a:rPr b="0" i="0" lang="en-US" sz="1800" u="none" cap="none" strike="noStrike">
                <a:solidFill>
                  <a:srgbClr val="404040"/>
                </a:solidFill>
                <a:latin typeface="Century Gothic"/>
                <a:ea typeface="Century Gothic"/>
                <a:cs typeface="Century Gothic"/>
                <a:sym typeface="Century Gothic"/>
              </a:rPr>
              <a:t>It uses backtracking strategies.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0" lvl="0" marL="0" marR="0" rtl="0" algn="l">
              <a:lnSpc>
                <a:spcPct val="100000"/>
              </a:lnSpc>
              <a:spcBef>
                <a:spcPts val="1001"/>
              </a:spcBef>
              <a:spcAft>
                <a:spcPts val="0"/>
              </a:spcAft>
              <a:buClr>
                <a:srgbClr val="A53010"/>
              </a:buClr>
              <a:buSzPts val="1800"/>
              <a:buNone/>
            </a:pPr>
            <a:r>
              <a:rPr b="0" i="0" lang="en-US" sz="1800" u="none" cap="none" strike="noStrike">
                <a:solidFill>
                  <a:srgbClr val="404040"/>
                </a:solidFill>
                <a:latin typeface="Century Gothic"/>
                <a:ea typeface="Century Gothic"/>
                <a:cs typeface="Century Gothic"/>
                <a:sym typeface="Century Gothic"/>
              </a:rPr>
              <a:t>This algorithm moves all the way down to the leaves of the tree (terminals), and then the minimax values are backed up through the tree to root.</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0" lvl="0" marL="0" marR="0" rtl="0" algn="l">
              <a:lnSpc>
                <a:spcPct val="100000"/>
              </a:lnSpc>
              <a:spcBef>
                <a:spcPts val="1001"/>
              </a:spcBef>
              <a:spcAft>
                <a:spcPts val="0"/>
              </a:spcAft>
              <a:buClr>
                <a:srgbClr val="A53010"/>
              </a:buClr>
              <a:buSzPts val="1800"/>
              <a:buNone/>
            </a:pPr>
            <a:r>
              <a:rPr b="0" i="0" lang="en-US" sz="1800" u="none" cap="none" strike="noStrike">
                <a:solidFill>
                  <a:srgbClr val="404040"/>
                </a:solidFill>
                <a:latin typeface="Century Gothic"/>
                <a:ea typeface="Century Gothic"/>
                <a:cs typeface="Century Gothic"/>
                <a:sym typeface="Century Gothic"/>
              </a:rPr>
              <a:t>MAX and MIN are two players.</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0" lvl="0" marL="0" marR="0" rtl="0" algn="l">
              <a:lnSpc>
                <a:spcPct val="100000"/>
              </a:lnSpc>
              <a:spcBef>
                <a:spcPts val="1001"/>
              </a:spcBef>
              <a:spcAft>
                <a:spcPts val="0"/>
              </a:spcAft>
              <a:buClr>
                <a:srgbClr val="A53010"/>
              </a:buClr>
              <a:buSzPts val="1800"/>
              <a:buNone/>
            </a:pPr>
            <a:r>
              <a:rPr b="0" i="0" lang="en-US" sz="1800" u="none" cap="none" strike="noStrike">
                <a:solidFill>
                  <a:srgbClr val="404040"/>
                </a:solidFill>
                <a:latin typeface="Century Gothic"/>
                <a:ea typeface="Century Gothic"/>
                <a:cs typeface="Century Gothic"/>
                <a:sym typeface="Century Gothic"/>
              </a:rPr>
              <a:t>MAX tries to maximize its utility.</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0" lvl="0" marL="0" marR="0" rtl="0" algn="l">
              <a:lnSpc>
                <a:spcPct val="100000"/>
              </a:lnSpc>
              <a:spcBef>
                <a:spcPts val="1001"/>
              </a:spcBef>
              <a:spcAft>
                <a:spcPts val="1600"/>
              </a:spcAft>
              <a:buClr>
                <a:srgbClr val="A53010"/>
              </a:buClr>
              <a:buSzPts val="1800"/>
              <a:buNone/>
            </a:pPr>
            <a:r>
              <a:rPr b="0" i="0" lang="en-US" sz="1800" u="none" cap="none" strike="noStrike">
                <a:solidFill>
                  <a:srgbClr val="404040"/>
                </a:solidFill>
                <a:latin typeface="Century Gothic"/>
                <a:ea typeface="Century Gothic"/>
                <a:cs typeface="Century Gothic"/>
                <a:sym typeface="Century Gothic"/>
              </a:rPr>
              <a:t>MIN tries to minimize opponent utility. </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7"/>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Min-Max Algorithm: Example</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pic>
        <p:nvPicPr>
          <p:cNvPr id="189" name="Google Shape;189;p17"/>
          <p:cNvPicPr preferRelativeResize="0"/>
          <p:nvPr/>
        </p:nvPicPr>
        <p:blipFill rotWithShape="1">
          <a:blip r:embed="rId3">
            <a:alphaModFix/>
          </a:blip>
          <a:srcRect b="0" l="0" r="0" t="0"/>
          <a:stretch/>
        </p:blipFill>
        <p:spPr>
          <a:xfrm>
            <a:off x="1376739" y="1330477"/>
            <a:ext cx="9226192" cy="53003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8"/>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b="0" i="0" lang="en-US" sz="4000" u="none" cap="none" strike="noStrike">
                <a:solidFill>
                  <a:srgbClr val="262626"/>
                </a:solidFill>
                <a:latin typeface="Century Gothic"/>
                <a:ea typeface="Century Gothic"/>
                <a:cs typeface="Century Gothic"/>
                <a:sym typeface="Century Gothic"/>
              </a:rPr>
              <a:t>Min-Max Algorithm: Example</a:t>
            </a:r>
            <a:endParaRPr/>
          </a:p>
        </p:txBody>
      </p:sp>
      <p:pic>
        <p:nvPicPr>
          <p:cNvPr id="195" name="Google Shape;195;p18"/>
          <p:cNvPicPr preferRelativeResize="0"/>
          <p:nvPr/>
        </p:nvPicPr>
        <p:blipFill rotWithShape="1">
          <a:blip r:embed="rId3">
            <a:alphaModFix/>
          </a:blip>
          <a:srcRect b="0" l="0" r="0" t="0"/>
          <a:stretch/>
        </p:blipFill>
        <p:spPr>
          <a:xfrm>
            <a:off x="1781706" y="2359485"/>
            <a:ext cx="9203934" cy="36508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9"/>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b="0" i="0" lang="en-US" sz="4000" u="none" cap="none" strike="noStrike">
                <a:solidFill>
                  <a:srgbClr val="262626"/>
                </a:solidFill>
                <a:latin typeface="Century Gothic"/>
                <a:ea typeface="Century Gothic"/>
                <a:cs typeface="Century Gothic"/>
                <a:sym typeface="Century Gothic"/>
              </a:rPr>
              <a:t>Min-Max Algorithm: Example</a:t>
            </a:r>
            <a:endParaRPr/>
          </a:p>
        </p:txBody>
      </p:sp>
      <p:pic>
        <p:nvPicPr>
          <p:cNvPr id="201" name="Google Shape;201;p19"/>
          <p:cNvPicPr preferRelativeResize="0"/>
          <p:nvPr/>
        </p:nvPicPr>
        <p:blipFill rotWithShape="1">
          <a:blip r:embed="rId3">
            <a:alphaModFix/>
          </a:blip>
          <a:srcRect b="0" l="0" r="0" t="0"/>
          <a:stretch/>
        </p:blipFill>
        <p:spPr>
          <a:xfrm>
            <a:off x="1759750" y="2023438"/>
            <a:ext cx="9305514" cy="43485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2"/>
          <p:cNvPicPr preferRelativeResize="0"/>
          <p:nvPr/>
        </p:nvPicPr>
        <p:blipFill rotWithShape="1">
          <a:blip r:embed="rId3">
            <a:alphaModFix/>
          </a:blip>
          <a:srcRect b="0" l="0" r="0" t="0"/>
          <a:stretch/>
        </p:blipFill>
        <p:spPr>
          <a:xfrm>
            <a:off x="2947178" y="1789356"/>
            <a:ext cx="6297644" cy="4803287"/>
          </a:xfrm>
          <a:prstGeom prst="rect">
            <a:avLst/>
          </a:prstGeom>
          <a:noFill/>
          <a:ln>
            <a:noFill/>
          </a:ln>
        </p:spPr>
      </p:pic>
      <p:sp>
        <p:nvSpPr>
          <p:cNvPr id="86" name="Google Shape;86;p2"/>
          <p:cNvSpPr txBox="1"/>
          <p:nvPr>
            <p:ph type="ctrTitle"/>
          </p:nvPr>
        </p:nvSpPr>
        <p:spPr>
          <a:xfrm>
            <a:off x="0" y="279403"/>
            <a:ext cx="12192000" cy="1470025"/>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319443"/>
              <a:buFont typeface="Arial"/>
              <a:buNone/>
            </a:pPr>
            <a:r>
              <a:rPr lang="en-US"/>
              <a:t>Artificial Intelligence</a:t>
            </a:r>
            <a:br>
              <a:rPr lang="en-US"/>
            </a:br>
            <a:endParaRPr sz="3600"/>
          </a:p>
        </p:txBody>
      </p:sp>
      <p:sp>
        <p:nvSpPr>
          <p:cNvPr id="87" name="Google Shape;87;p2"/>
          <p:cNvSpPr txBox="1"/>
          <p:nvPr>
            <p:ph idx="1" type="subTitle"/>
          </p:nvPr>
        </p:nvSpPr>
        <p:spPr>
          <a:xfrm>
            <a:off x="0" y="1295400"/>
            <a:ext cx="12192000" cy="15240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Clr>
                <a:schemeClr val="dk1"/>
              </a:buClr>
              <a:buSzPts val="2400"/>
              <a:buNone/>
            </a:pPr>
            <a:r>
              <a:rPr lang="en-US"/>
              <a:t>Game Playing</a:t>
            </a:r>
            <a:endParaRPr/>
          </a:p>
        </p:txBody>
      </p:sp>
      <p:sp>
        <p:nvSpPr>
          <p:cNvPr id="88" name="Google Shape;88;p2"/>
          <p:cNvSpPr txBox="1"/>
          <p:nvPr/>
        </p:nvSpPr>
        <p:spPr>
          <a:xfrm>
            <a:off x="1524000" y="6248403"/>
            <a:ext cx="5867400" cy="369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b="0" i="0" lang="en-US" sz="4000" u="none" cap="none" strike="noStrike">
                <a:solidFill>
                  <a:srgbClr val="262626"/>
                </a:solidFill>
                <a:latin typeface="Century Gothic"/>
                <a:ea typeface="Century Gothic"/>
                <a:cs typeface="Century Gothic"/>
                <a:sym typeface="Century Gothic"/>
              </a:rPr>
              <a:t>Min-Max Algorithm: Example</a:t>
            </a:r>
            <a:endParaRPr/>
          </a:p>
        </p:txBody>
      </p:sp>
      <p:pic>
        <p:nvPicPr>
          <p:cNvPr id="207" name="Google Shape;207;p20"/>
          <p:cNvPicPr preferRelativeResize="0"/>
          <p:nvPr/>
        </p:nvPicPr>
        <p:blipFill rotWithShape="1">
          <a:blip r:embed="rId3">
            <a:alphaModFix/>
          </a:blip>
          <a:srcRect b="0" l="0" r="0" t="0"/>
          <a:stretch/>
        </p:blipFill>
        <p:spPr>
          <a:xfrm>
            <a:off x="1938997" y="1949606"/>
            <a:ext cx="9482693" cy="42841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897b93ad6e_0_0"/>
          <p:cNvSpPr txBox="1"/>
          <p:nvPr>
            <p:ph type="title"/>
          </p:nvPr>
        </p:nvSpPr>
        <p:spPr>
          <a:xfrm>
            <a:off x="2593080" y="624240"/>
            <a:ext cx="8911500" cy="128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4" name="Google Shape;214;g1897b93ad6e_0_0"/>
          <p:cNvSpPr txBox="1"/>
          <p:nvPr>
            <p:ph idx="1" type="subTitle"/>
          </p:nvPr>
        </p:nvSpPr>
        <p:spPr>
          <a:xfrm>
            <a:off x="2589120" y="2133720"/>
            <a:ext cx="8915100" cy="37770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t/>
            </a:r>
            <a:endParaRPr/>
          </a:p>
        </p:txBody>
      </p:sp>
      <p:pic>
        <p:nvPicPr>
          <p:cNvPr id="215" name="Google Shape;215;g1897b93ad6e_0_0"/>
          <p:cNvPicPr preferRelativeResize="0"/>
          <p:nvPr/>
        </p:nvPicPr>
        <p:blipFill>
          <a:blip r:embed="rId3">
            <a:alphaModFix/>
          </a:blip>
          <a:stretch>
            <a:fillRect/>
          </a:stretch>
        </p:blipFill>
        <p:spPr>
          <a:xfrm>
            <a:off x="2022300" y="1119375"/>
            <a:ext cx="7502700" cy="5493326"/>
          </a:xfrm>
          <a:prstGeom prst="rect">
            <a:avLst/>
          </a:prstGeom>
          <a:noFill/>
          <a:ln>
            <a:noFill/>
          </a:ln>
        </p:spPr>
      </p:pic>
      <p:sp>
        <p:nvSpPr>
          <p:cNvPr id="216" name="Google Shape;216;g1897b93ad6e_0_0"/>
          <p:cNvSpPr txBox="1"/>
          <p:nvPr>
            <p:ph type="title"/>
          </p:nvPr>
        </p:nvSpPr>
        <p:spPr>
          <a:xfrm>
            <a:off x="154676" y="192446"/>
            <a:ext cx="7922400" cy="747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b="0" i="0" lang="en-US" sz="4000" u="none" cap="none" strike="noStrike">
                <a:solidFill>
                  <a:srgbClr val="262626"/>
                </a:solidFill>
                <a:latin typeface="Century Gothic"/>
                <a:ea typeface="Century Gothic"/>
                <a:cs typeface="Century Gothic"/>
                <a:sym typeface="Century Gothic"/>
              </a:rPr>
              <a:t>Min-Max Algorithm: Example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897b93ad6e_0_7"/>
          <p:cNvSpPr txBox="1"/>
          <p:nvPr>
            <p:ph idx="1" type="subTitle"/>
          </p:nvPr>
        </p:nvSpPr>
        <p:spPr>
          <a:xfrm>
            <a:off x="2589120" y="2133720"/>
            <a:ext cx="8915100" cy="37770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t/>
            </a:r>
            <a:endParaRPr/>
          </a:p>
        </p:txBody>
      </p:sp>
      <p:pic>
        <p:nvPicPr>
          <p:cNvPr id="223" name="Google Shape;223;g1897b93ad6e_0_7"/>
          <p:cNvPicPr preferRelativeResize="0"/>
          <p:nvPr/>
        </p:nvPicPr>
        <p:blipFill>
          <a:blip r:embed="rId3">
            <a:alphaModFix/>
          </a:blip>
          <a:stretch>
            <a:fillRect/>
          </a:stretch>
        </p:blipFill>
        <p:spPr>
          <a:xfrm>
            <a:off x="2393851" y="1167376"/>
            <a:ext cx="7404301" cy="5432026"/>
          </a:xfrm>
          <a:prstGeom prst="rect">
            <a:avLst/>
          </a:prstGeom>
          <a:noFill/>
          <a:ln>
            <a:noFill/>
          </a:ln>
        </p:spPr>
      </p:pic>
      <p:sp>
        <p:nvSpPr>
          <p:cNvPr id="224" name="Google Shape;224;g1897b93ad6e_0_7"/>
          <p:cNvSpPr txBox="1"/>
          <p:nvPr>
            <p:ph type="title"/>
          </p:nvPr>
        </p:nvSpPr>
        <p:spPr>
          <a:xfrm>
            <a:off x="154676" y="192446"/>
            <a:ext cx="7922400" cy="747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b="0" i="0" lang="en-US" sz="4000" u="none" cap="none" strike="noStrike">
                <a:solidFill>
                  <a:srgbClr val="262626"/>
                </a:solidFill>
                <a:latin typeface="Century Gothic"/>
                <a:ea typeface="Century Gothic"/>
                <a:cs typeface="Century Gothic"/>
                <a:sym typeface="Century Gothic"/>
              </a:rPr>
              <a:t>Min-Max Algorithm: Example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1"/>
          <p:cNvSpPr txBox="1"/>
          <p:nvPr>
            <p:ph type="title"/>
          </p:nvPr>
        </p:nvSpPr>
        <p:spPr>
          <a:xfrm>
            <a:off x="1373880" y="243240"/>
            <a:ext cx="8911500" cy="1280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262626"/>
              </a:buClr>
              <a:buSzPts val="4400"/>
              <a:buFont typeface="Century Gothic"/>
              <a:buNone/>
            </a:pPr>
            <a:r>
              <a:rPr b="0" lang="en-US" sz="4400" strike="noStrike">
                <a:solidFill>
                  <a:srgbClr val="262626"/>
                </a:solidFill>
                <a:latin typeface="Century Gothic"/>
                <a:ea typeface="Century Gothic"/>
                <a:cs typeface="Century Gothic"/>
                <a:sym typeface="Century Gothic"/>
              </a:rPr>
              <a:t>Min-Max Algorithm</a:t>
            </a:r>
            <a:endParaRPr b="0" sz="4400" strike="noStrike">
              <a:solidFill>
                <a:srgbClr val="000000"/>
              </a:solidFill>
              <a:latin typeface="Century Gothic"/>
              <a:ea typeface="Century Gothic"/>
              <a:cs typeface="Century Gothic"/>
              <a:sym typeface="Century Gothic"/>
            </a:endParaRPr>
          </a:p>
        </p:txBody>
      </p:sp>
      <p:pic>
        <p:nvPicPr>
          <p:cNvPr id="230" name="Google Shape;230;p21"/>
          <p:cNvPicPr preferRelativeResize="0"/>
          <p:nvPr/>
        </p:nvPicPr>
        <p:blipFill rotWithShape="1">
          <a:blip r:embed="rId3">
            <a:alphaModFix/>
          </a:blip>
          <a:srcRect b="0" l="0" r="0" t="0"/>
          <a:stretch/>
        </p:blipFill>
        <p:spPr>
          <a:xfrm>
            <a:off x="3372701" y="1896276"/>
            <a:ext cx="4913850" cy="4261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3"/>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262626"/>
              </a:buClr>
              <a:buSzPts val="4400"/>
              <a:buFont typeface="Century Gothic"/>
              <a:buNone/>
            </a:pPr>
            <a:r>
              <a:rPr b="0" lang="en-US" sz="4400" strike="noStrike">
                <a:solidFill>
                  <a:srgbClr val="262626"/>
                </a:solidFill>
                <a:latin typeface="Century Gothic"/>
                <a:ea typeface="Century Gothic"/>
                <a:cs typeface="Century Gothic"/>
                <a:sym typeface="Century Gothic"/>
              </a:rPr>
              <a:t>Min-Max Algorithm</a:t>
            </a:r>
            <a:endParaRPr/>
          </a:p>
        </p:txBody>
      </p:sp>
      <p:pic>
        <p:nvPicPr>
          <p:cNvPr id="236" name="Google Shape;236;p23"/>
          <p:cNvPicPr preferRelativeResize="0"/>
          <p:nvPr/>
        </p:nvPicPr>
        <p:blipFill rotWithShape="1">
          <a:blip r:embed="rId3">
            <a:alphaModFix/>
          </a:blip>
          <a:srcRect b="0" l="0" r="0" t="0"/>
          <a:stretch/>
        </p:blipFill>
        <p:spPr>
          <a:xfrm>
            <a:off x="2635226" y="1904760"/>
            <a:ext cx="8737624" cy="38483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42" name="Google Shape;242;p24"/>
          <p:cNvSpPr txBox="1"/>
          <p:nvPr>
            <p:ph idx="1" type="sub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160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p:txBody>
      </p:sp>
      <p:pic>
        <p:nvPicPr>
          <p:cNvPr id="243" name="Google Shape;243;p24"/>
          <p:cNvPicPr preferRelativeResize="0"/>
          <p:nvPr/>
        </p:nvPicPr>
        <p:blipFill rotWithShape="1">
          <a:blip r:embed="rId3">
            <a:alphaModFix/>
          </a:blip>
          <a:srcRect b="0" l="0" r="0" t="0"/>
          <a:stretch/>
        </p:blipFill>
        <p:spPr>
          <a:xfrm>
            <a:off x="439253" y="513707"/>
            <a:ext cx="11519866" cy="620559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897b93ad6e_0_14"/>
          <p:cNvSpPr txBox="1"/>
          <p:nvPr>
            <p:ph type="title"/>
          </p:nvPr>
        </p:nvSpPr>
        <p:spPr>
          <a:xfrm>
            <a:off x="1475480" y="167390"/>
            <a:ext cx="8911500" cy="128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2400"/>
              <a:t>Properties of minimax</a:t>
            </a:r>
            <a:endParaRPr/>
          </a:p>
        </p:txBody>
      </p:sp>
      <p:sp>
        <p:nvSpPr>
          <p:cNvPr id="250" name="Google Shape;250;g1897b93ad6e_0_14"/>
          <p:cNvSpPr txBox="1"/>
          <p:nvPr>
            <p:ph idx="1" type="subTitle"/>
          </p:nvPr>
        </p:nvSpPr>
        <p:spPr>
          <a:xfrm>
            <a:off x="990600" y="1447800"/>
            <a:ext cx="10972800" cy="5029200"/>
          </a:xfrm>
          <a:prstGeom prst="rect">
            <a:avLst/>
          </a:prstGeom>
        </p:spPr>
        <p:txBody>
          <a:bodyPr anchorCtr="0" anchor="ctr" bIns="0" lIns="0" spcFirstLastPara="1" rIns="0" wrap="square" tIns="0">
            <a:noAutofit/>
          </a:bodyPr>
          <a:lstStyle/>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a:t>
            </a:r>
            <a:r>
              <a:rPr b="1" lang="en-US" sz="2000" u="sng">
                <a:solidFill>
                  <a:srgbClr val="CC0099"/>
                </a:solidFill>
              </a:rPr>
              <a:t>Complete?</a:t>
            </a:r>
            <a:r>
              <a:rPr b="1" lang="en-US" sz="2000">
                <a:solidFill>
                  <a:schemeClr val="dk1"/>
                </a:solidFill>
              </a:rPr>
              <a:t>  </a:t>
            </a:r>
            <a:endParaRPr b="1" sz="20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–Yes (if tree is finite).</a:t>
            </a:r>
            <a:endParaRPr sz="20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a:t>
            </a:r>
            <a:r>
              <a:rPr b="1" lang="en-US" sz="2000" u="sng">
                <a:solidFill>
                  <a:srgbClr val="CC0099"/>
                </a:solidFill>
              </a:rPr>
              <a:t>Optimal?</a:t>
            </a:r>
            <a:endParaRPr b="1" sz="2000" u="sng">
              <a:solidFill>
                <a:srgbClr val="CC0099"/>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–Yes (against an optimal opponent).</a:t>
            </a:r>
            <a:endParaRPr sz="20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Can it be beaten by an opponent playing sub-optimally?</a:t>
            </a:r>
            <a:endParaRPr sz="20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•No.  (Why not?)</a:t>
            </a:r>
            <a:endParaRPr sz="20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a:t>
            </a:r>
            <a:r>
              <a:rPr b="1" lang="en-US" sz="2000" u="sng">
                <a:solidFill>
                  <a:srgbClr val="CC0099"/>
                </a:solidFill>
              </a:rPr>
              <a:t>Time complexity?</a:t>
            </a:r>
            <a:endParaRPr b="1" sz="2000" u="sng">
              <a:solidFill>
                <a:srgbClr val="CC0099"/>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–O(b</a:t>
            </a:r>
            <a:r>
              <a:rPr baseline="30000" lang="en-US" sz="3300">
                <a:solidFill>
                  <a:schemeClr val="dk1"/>
                </a:solidFill>
              </a:rPr>
              <a:t>m</a:t>
            </a:r>
            <a:r>
              <a:rPr lang="en-US" sz="2000">
                <a:solidFill>
                  <a:schemeClr val="dk1"/>
                </a:solidFill>
              </a:rPr>
              <a:t>)</a:t>
            </a:r>
            <a:endParaRPr sz="20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a:t>
            </a:r>
            <a:r>
              <a:rPr b="1" lang="en-US" sz="2000" u="sng">
                <a:solidFill>
                  <a:srgbClr val="CC0099"/>
                </a:solidFill>
              </a:rPr>
              <a:t>Space complexity?</a:t>
            </a:r>
            <a:endParaRPr b="1" sz="2000" u="sng">
              <a:solidFill>
                <a:srgbClr val="CC0099"/>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–O(bm)   (depth-first search, generate all actions at once)</a:t>
            </a:r>
            <a:endParaRPr sz="20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US" sz="2000">
                <a:solidFill>
                  <a:schemeClr val="dk1"/>
                </a:solidFill>
              </a:rPr>
              <a:t>–O(m)   (backtracking search, generate actions one at a time)</a:t>
            </a:r>
            <a:endParaRPr sz="2000">
              <a:solidFill>
                <a:schemeClr val="dk1"/>
              </a:solidFill>
            </a:endParaRPr>
          </a:p>
          <a:p>
            <a:pPr indent="0" lvl="0" marL="0" rtl="0" algn="l">
              <a:spcBef>
                <a:spcPts val="10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ALPHA–BETA pruning.</a:t>
            </a:r>
            <a:endParaRPr b="0" i="0" sz="3600" u="none" cap="none" strike="noStrike">
              <a:solidFill>
                <a:srgbClr val="000000"/>
              </a:solidFill>
              <a:latin typeface="Century Gothic"/>
              <a:ea typeface="Century Gothic"/>
              <a:cs typeface="Century Gothic"/>
              <a:sym typeface="Century Gothic"/>
            </a:endParaRPr>
          </a:p>
        </p:txBody>
      </p:sp>
      <p:sp>
        <p:nvSpPr>
          <p:cNvPr id="256" name="Google Shape;256;p27"/>
          <p:cNvSpPr txBox="1"/>
          <p:nvPr>
            <p:ph idx="4294967295" type="body"/>
          </p:nvPr>
        </p:nvSpPr>
        <p:spPr>
          <a:xfrm>
            <a:off x="2629800" y="1646640"/>
            <a:ext cx="9036720" cy="488196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 problem with minimax search is that the number of game states it has to examine is exponential in the depth of the tree.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Unfortunately, we can’t eliminate the exponent, but it turns out we can effectively cut it in half.</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 trick is that it is possible to compute the correct minimax decision without looking at every node in the game tree.</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1" i="0" lang="en-US" sz="1800" u="none" cap="none" strike="noStrike">
                <a:solidFill>
                  <a:srgbClr val="404040"/>
                </a:solidFill>
                <a:latin typeface="Century Gothic"/>
                <a:ea typeface="Century Gothic"/>
                <a:cs typeface="Century Gothic"/>
                <a:sym typeface="Century Gothic"/>
              </a:rPr>
              <a:t>That means we cutoff some tree nodes to reduce time of the search.</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It is an efficient version of Min-Max algorithm in terms of time.</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160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08c6215832_0_1"/>
          <p:cNvSpPr txBox="1"/>
          <p:nvPr>
            <p:ph type="title"/>
          </p:nvPr>
        </p:nvSpPr>
        <p:spPr>
          <a:xfrm>
            <a:off x="2593080" y="624240"/>
            <a:ext cx="8911500" cy="1280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3" name="Google Shape;263;g208c6215832_0_1"/>
          <p:cNvSpPr txBox="1"/>
          <p:nvPr>
            <p:ph idx="1" type="subTitle"/>
          </p:nvPr>
        </p:nvSpPr>
        <p:spPr>
          <a:xfrm>
            <a:off x="2589120" y="2133720"/>
            <a:ext cx="8915100" cy="37770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t/>
            </a:r>
            <a:endParaRPr/>
          </a:p>
        </p:txBody>
      </p:sp>
      <p:pic>
        <p:nvPicPr>
          <p:cNvPr id="264" name="Google Shape;264;g208c6215832_0_1"/>
          <p:cNvPicPr preferRelativeResize="0"/>
          <p:nvPr/>
        </p:nvPicPr>
        <p:blipFill>
          <a:blip r:embed="rId3">
            <a:alphaModFix/>
          </a:blip>
          <a:stretch>
            <a:fillRect/>
          </a:stretch>
        </p:blipFill>
        <p:spPr>
          <a:xfrm>
            <a:off x="579313" y="155525"/>
            <a:ext cx="11151875" cy="6272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ALPHA–BETA pruning.</a:t>
            </a:r>
            <a:endParaRPr b="0" i="0" sz="3600" u="none" cap="none" strike="noStrike">
              <a:solidFill>
                <a:srgbClr val="000000"/>
              </a:solidFill>
              <a:latin typeface="Century Gothic"/>
              <a:ea typeface="Century Gothic"/>
              <a:cs typeface="Century Gothic"/>
              <a:sym typeface="Century Gothic"/>
            </a:endParaRPr>
          </a:p>
        </p:txBody>
      </p:sp>
      <p:pic>
        <p:nvPicPr>
          <p:cNvPr descr="A picture containing text, whiteboard&#10;&#10;Description automatically generated" id="270" name="Google Shape;270;p28"/>
          <p:cNvPicPr preferRelativeResize="0"/>
          <p:nvPr/>
        </p:nvPicPr>
        <p:blipFill rotWithShape="1">
          <a:blip r:embed="rId3">
            <a:alphaModFix/>
          </a:blip>
          <a:srcRect b="0" l="0" r="0" t="0"/>
          <a:stretch/>
        </p:blipFill>
        <p:spPr>
          <a:xfrm>
            <a:off x="3348000" y="1643760"/>
            <a:ext cx="6250680" cy="5073840"/>
          </a:xfrm>
          <a:prstGeom prst="rect">
            <a:avLst/>
          </a:prstGeom>
          <a:noFill/>
          <a:ln>
            <a:noFill/>
          </a:ln>
        </p:spPr>
      </p:pic>
      <p:sp>
        <p:nvSpPr>
          <p:cNvPr id="271" name="Google Shape;271;p28"/>
          <p:cNvSpPr/>
          <p:nvPr/>
        </p:nvSpPr>
        <p:spPr>
          <a:xfrm rot="8675400">
            <a:off x="5691960" y="3053520"/>
            <a:ext cx="542520" cy="304560"/>
          </a:xfrm>
          <a:prstGeom prst="rightArrow">
            <a:avLst>
              <a:gd fmla="val 37500" name="adj1"/>
              <a:gd fmla="val 50000" name="adj2"/>
            </a:avLst>
          </a:prstGeom>
          <a:solidFill>
            <a:srgbClr val="A53010"/>
          </a:solidFill>
          <a:ln cap="rnd" cmpd="sng" w="9525">
            <a:solidFill>
              <a:srgbClr val="7A230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8"/>
          <p:cNvSpPr/>
          <p:nvPr/>
        </p:nvSpPr>
        <p:spPr>
          <a:xfrm rot="8675400">
            <a:off x="4385520" y="3276360"/>
            <a:ext cx="542520" cy="304560"/>
          </a:xfrm>
          <a:prstGeom prst="rightArrow">
            <a:avLst>
              <a:gd fmla="val 37500" name="adj1"/>
              <a:gd fmla="val 50000" name="adj2"/>
            </a:avLst>
          </a:prstGeom>
          <a:solidFill>
            <a:srgbClr val="A53010"/>
          </a:solidFill>
          <a:ln cap="rnd" cmpd="sng" w="9525">
            <a:solidFill>
              <a:srgbClr val="7A230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8"/>
          <p:cNvSpPr/>
          <p:nvPr/>
        </p:nvSpPr>
        <p:spPr>
          <a:xfrm rot="8675400">
            <a:off x="6512040" y="2034000"/>
            <a:ext cx="542520" cy="304560"/>
          </a:xfrm>
          <a:prstGeom prst="rightArrow">
            <a:avLst>
              <a:gd fmla="val 37500" name="adj1"/>
              <a:gd fmla="val 50000" name="adj2"/>
            </a:avLst>
          </a:prstGeom>
          <a:solidFill>
            <a:srgbClr val="A53010"/>
          </a:solidFill>
          <a:ln cap="rnd" cmpd="sng" w="9525">
            <a:solidFill>
              <a:srgbClr val="7A230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8"/>
          <p:cNvSpPr/>
          <p:nvPr/>
        </p:nvSpPr>
        <p:spPr>
          <a:xfrm rot="8675400">
            <a:off x="7234920" y="2882160"/>
            <a:ext cx="542520" cy="304560"/>
          </a:xfrm>
          <a:prstGeom prst="rightArrow">
            <a:avLst>
              <a:gd fmla="val 37500" name="adj1"/>
              <a:gd fmla="val 50000" name="adj2"/>
            </a:avLst>
          </a:prstGeom>
          <a:solidFill>
            <a:srgbClr val="A53010"/>
          </a:solidFill>
          <a:ln cap="rnd" cmpd="sng" w="9525">
            <a:solidFill>
              <a:srgbClr val="7A230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8"/>
          <p:cNvSpPr/>
          <p:nvPr/>
        </p:nvSpPr>
        <p:spPr>
          <a:xfrm rot="8675400">
            <a:off x="7854120" y="4301280"/>
            <a:ext cx="542520" cy="304560"/>
          </a:xfrm>
          <a:prstGeom prst="rightArrow">
            <a:avLst>
              <a:gd fmla="val 37500" name="adj1"/>
              <a:gd fmla="val 50000" name="adj2"/>
            </a:avLst>
          </a:prstGeom>
          <a:solidFill>
            <a:srgbClr val="A53010"/>
          </a:solidFill>
          <a:ln cap="rnd" cmpd="sng" w="9525">
            <a:solidFill>
              <a:srgbClr val="7A230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3"/>
          <p:cNvPicPr preferRelativeResize="0"/>
          <p:nvPr/>
        </p:nvPicPr>
        <p:blipFill rotWithShape="1">
          <a:blip r:embed="rId3">
            <a:alphaModFix/>
          </a:blip>
          <a:srcRect b="0" l="0" r="0" t="0"/>
          <a:stretch/>
        </p:blipFill>
        <p:spPr>
          <a:xfrm>
            <a:off x="6587412" y="1548776"/>
            <a:ext cx="5148607" cy="2876550"/>
          </a:xfrm>
          <a:prstGeom prst="rect">
            <a:avLst/>
          </a:prstGeom>
          <a:noFill/>
          <a:ln>
            <a:noFill/>
          </a:ln>
        </p:spPr>
      </p:pic>
      <p:sp>
        <p:nvSpPr>
          <p:cNvPr id="95" name="Google Shape;95;p3"/>
          <p:cNvSpPr txBox="1"/>
          <p:nvPr>
            <p:ph idx="1" type="body"/>
          </p:nvPr>
        </p:nvSpPr>
        <p:spPr>
          <a:xfrm>
            <a:off x="1131956" y="1317488"/>
            <a:ext cx="11379200" cy="4729164"/>
          </a:xfrm>
          <a:prstGeom prst="rect">
            <a:avLst/>
          </a:prstGeom>
          <a:noFill/>
          <a:ln>
            <a:noFill/>
          </a:ln>
        </p:spPr>
        <p:txBody>
          <a:bodyPr anchorCtr="0" anchor="t" bIns="0" lIns="0" spcFirstLastPara="1" rIns="0" wrap="square" tIns="0">
            <a:normAutofit lnSpcReduction="10000"/>
          </a:bodyPr>
          <a:lstStyle/>
          <a:p>
            <a:pPr indent="-228600" lvl="0" marL="228600" rtl="0" algn="l">
              <a:lnSpc>
                <a:spcPct val="90000"/>
              </a:lnSpc>
              <a:spcBef>
                <a:spcPts val="0"/>
              </a:spcBef>
              <a:spcAft>
                <a:spcPts val="0"/>
              </a:spcAft>
              <a:buClr>
                <a:schemeClr val="dk1"/>
              </a:buClr>
              <a:buSzPts val="2800"/>
              <a:buChar char="●"/>
            </a:pPr>
            <a:r>
              <a:rPr lang="en-US" sz="2800"/>
              <a:t>Game = task environment with &gt; 1 agent</a:t>
            </a:r>
            <a:endParaRPr sz="2400"/>
          </a:p>
          <a:p>
            <a:pPr indent="-228600" lvl="0" marL="228600" rtl="0" algn="l">
              <a:lnSpc>
                <a:spcPct val="90000"/>
              </a:lnSpc>
              <a:spcBef>
                <a:spcPts val="1000"/>
              </a:spcBef>
              <a:spcAft>
                <a:spcPts val="0"/>
              </a:spcAft>
              <a:buClr>
                <a:schemeClr val="dk1"/>
              </a:buClr>
              <a:buSzPts val="2800"/>
              <a:buChar char="●"/>
            </a:pPr>
            <a:r>
              <a:rPr lang="en-US" sz="2800"/>
              <a:t>Axes:</a:t>
            </a:r>
            <a:endParaRPr/>
          </a:p>
          <a:p>
            <a:pPr indent="-228600" lvl="1" marL="685800" rtl="0" algn="l">
              <a:lnSpc>
                <a:spcPct val="90000"/>
              </a:lnSpc>
              <a:spcBef>
                <a:spcPts val="500"/>
              </a:spcBef>
              <a:spcAft>
                <a:spcPts val="0"/>
              </a:spcAft>
              <a:buClr>
                <a:schemeClr val="dk1"/>
              </a:buClr>
              <a:buSzPts val="2400"/>
              <a:buChar char="○"/>
            </a:pPr>
            <a:r>
              <a:rPr lang="en-US" sz="2400"/>
              <a:t>Deterministic or stochastic?</a:t>
            </a:r>
            <a:endParaRPr/>
          </a:p>
          <a:p>
            <a:pPr indent="-228600" lvl="1" marL="685800" rtl="0" algn="l">
              <a:lnSpc>
                <a:spcPct val="90000"/>
              </a:lnSpc>
              <a:spcBef>
                <a:spcPts val="500"/>
              </a:spcBef>
              <a:spcAft>
                <a:spcPts val="0"/>
              </a:spcAft>
              <a:buClr>
                <a:schemeClr val="dk1"/>
              </a:buClr>
              <a:buSzPts val="2400"/>
              <a:buChar char="○"/>
            </a:pPr>
            <a:r>
              <a:rPr lang="en-US" sz="2400"/>
              <a:t>Perfect information (fully observable)?</a:t>
            </a:r>
            <a:endParaRPr/>
          </a:p>
          <a:p>
            <a:pPr indent="-228600" lvl="1" marL="685800" rtl="0" algn="l">
              <a:lnSpc>
                <a:spcPct val="90000"/>
              </a:lnSpc>
              <a:spcBef>
                <a:spcPts val="500"/>
              </a:spcBef>
              <a:spcAft>
                <a:spcPts val="0"/>
              </a:spcAft>
              <a:buClr>
                <a:schemeClr val="dk1"/>
              </a:buClr>
              <a:buSzPts val="2400"/>
              <a:buChar char="○"/>
            </a:pPr>
            <a:r>
              <a:rPr lang="en-US" sz="2400"/>
              <a:t>Two, three, or more players?</a:t>
            </a:r>
            <a:endParaRPr/>
          </a:p>
          <a:p>
            <a:pPr indent="-228600" lvl="1" marL="685800" rtl="0" algn="l">
              <a:lnSpc>
                <a:spcPct val="90000"/>
              </a:lnSpc>
              <a:spcBef>
                <a:spcPts val="500"/>
              </a:spcBef>
              <a:spcAft>
                <a:spcPts val="0"/>
              </a:spcAft>
              <a:buClr>
                <a:schemeClr val="dk1"/>
              </a:buClr>
              <a:buSzPts val="2400"/>
              <a:buChar char="○"/>
            </a:pPr>
            <a:r>
              <a:rPr lang="en-US" sz="2400"/>
              <a:t>Teams or individuals?</a:t>
            </a:r>
            <a:endParaRPr/>
          </a:p>
          <a:p>
            <a:pPr indent="-228600" lvl="1" marL="685800" rtl="0" algn="l">
              <a:lnSpc>
                <a:spcPct val="90000"/>
              </a:lnSpc>
              <a:spcBef>
                <a:spcPts val="500"/>
              </a:spcBef>
              <a:spcAft>
                <a:spcPts val="0"/>
              </a:spcAft>
              <a:buClr>
                <a:schemeClr val="dk1"/>
              </a:buClr>
              <a:buSzPts val="2400"/>
              <a:buChar char="○"/>
            </a:pPr>
            <a:r>
              <a:rPr lang="en-US" sz="2400"/>
              <a:t>Turn-taking or simultaneous?</a:t>
            </a:r>
            <a:endParaRPr/>
          </a:p>
          <a:p>
            <a:pPr indent="-228600" lvl="1" marL="685800" rtl="0" algn="l">
              <a:lnSpc>
                <a:spcPct val="90000"/>
              </a:lnSpc>
              <a:spcBef>
                <a:spcPts val="500"/>
              </a:spcBef>
              <a:spcAft>
                <a:spcPts val="0"/>
              </a:spcAft>
              <a:buClr>
                <a:schemeClr val="dk1"/>
              </a:buClr>
              <a:buSzPts val="2400"/>
              <a:buChar char="○"/>
            </a:pPr>
            <a:r>
              <a:rPr lang="en-US" sz="2400"/>
              <a:t>Zero sum?</a:t>
            </a:r>
            <a:endParaRPr/>
          </a:p>
          <a:p>
            <a:pPr indent="-76200" lvl="1" marL="685800" rtl="0" algn="l">
              <a:lnSpc>
                <a:spcPct val="90000"/>
              </a:lnSpc>
              <a:spcBef>
                <a:spcPts val="500"/>
              </a:spcBef>
              <a:spcAft>
                <a:spcPts val="0"/>
              </a:spcAft>
              <a:buClr>
                <a:schemeClr val="dk1"/>
              </a:buClr>
              <a:buSzPts val="2400"/>
              <a:buNone/>
            </a:pPr>
            <a:r>
              <a:t/>
            </a:r>
            <a:endParaRPr sz="2400"/>
          </a:p>
          <a:p>
            <a:pPr indent="-228600" lvl="0" marL="228600" rtl="0" algn="l">
              <a:lnSpc>
                <a:spcPct val="90000"/>
              </a:lnSpc>
              <a:spcBef>
                <a:spcPts val="1000"/>
              </a:spcBef>
              <a:spcAft>
                <a:spcPts val="1600"/>
              </a:spcAft>
              <a:buClr>
                <a:schemeClr val="dk1"/>
              </a:buClr>
              <a:buSzPts val="2800"/>
              <a:buChar char="●"/>
            </a:pPr>
            <a:r>
              <a:rPr lang="en-US" sz="2800"/>
              <a:t>Want algorithms for calculating a </a:t>
            </a:r>
            <a:r>
              <a:rPr b="1" i="1" lang="en-US" sz="2800"/>
              <a:t>contingent plan </a:t>
            </a:r>
            <a:r>
              <a:rPr lang="en-US" sz="2800"/>
              <a:t>(a.k.a. </a:t>
            </a:r>
            <a:r>
              <a:rPr lang="en-US" sz="2800">
                <a:solidFill>
                  <a:srgbClr val="CC0000"/>
                </a:solidFill>
              </a:rPr>
              <a:t>strategy </a:t>
            </a:r>
            <a:r>
              <a:rPr lang="en-US" sz="2800">
                <a:solidFill>
                  <a:srgbClr val="000090"/>
                </a:solidFill>
              </a:rPr>
              <a:t>or</a:t>
            </a:r>
            <a:r>
              <a:rPr lang="en-US" sz="2800">
                <a:solidFill>
                  <a:srgbClr val="CC0000"/>
                </a:solidFill>
              </a:rPr>
              <a:t> policy)</a:t>
            </a:r>
            <a:r>
              <a:rPr lang="en-US" sz="2800"/>
              <a:t> which recommends a move for every possible eventuality</a:t>
            </a:r>
            <a:endParaRPr/>
          </a:p>
        </p:txBody>
      </p:sp>
      <p:sp>
        <p:nvSpPr>
          <p:cNvPr id="96" name="Google Shape;96;p3"/>
          <p:cNvSpPr txBox="1"/>
          <p:nvPr>
            <p:ph type="title"/>
          </p:nvPr>
        </p:nvSpPr>
        <p:spPr>
          <a:xfrm>
            <a:off x="611233" y="-1023730"/>
            <a:ext cx="8915040" cy="2262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Types of Games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9"/>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81" name="Google Shape;281;p29"/>
          <p:cNvSpPr txBox="1"/>
          <p:nvPr>
            <p:ph idx="1" type="sub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160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87" name="Google Shape;287;p30"/>
          <p:cNvSpPr txBox="1"/>
          <p:nvPr>
            <p:ph idx="1" type="sub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160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p:txBody>
      </p:sp>
      <p:pic>
        <p:nvPicPr>
          <p:cNvPr id="288" name="Google Shape;288;p30"/>
          <p:cNvPicPr preferRelativeResize="0"/>
          <p:nvPr/>
        </p:nvPicPr>
        <p:blipFill rotWithShape="1">
          <a:blip r:embed="rId3">
            <a:alphaModFix/>
          </a:blip>
          <a:srcRect b="0" l="0" r="0" t="0"/>
          <a:stretch/>
        </p:blipFill>
        <p:spPr>
          <a:xfrm>
            <a:off x="2512529" y="770695"/>
            <a:ext cx="8911440" cy="36410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294" name="Google Shape;294;p31"/>
          <p:cNvSpPr txBox="1"/>
          <p:nvPr>
            <p:ph idx="1" type="sub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160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262626"/>
              </a:buClr>
              <a:buSzPts val="4400"/>
              <a:buFont typeface="Century Gothic"/>
              <a:buNone/>
            </a:pPr>
            <a:r>
              <a:rPr b="0" lang="en-US" sz="4400" strike="noStrike">
                <a:solidFill>
                  <a:srgbClr val="262626"/>
                </a:solidFill>
                <a:latin typeface="Century Gothic"/>
                <a:ea typeface="Century Gothic"/>
                <a:cs typeface="Century Gothic"/>
                <a:sym typeface="Century Gothic"/>
              </a:rPr>
              <a:t>ALPHA–BETA pruning.</a:t>
            </a:r>
            <a:endParaRPr/>
          </a:p>
        </p:txBody>
      </p:sp>
      <p:pic>
        <p:nvPicPr>
          <p:cNvPr id="300" name="Google Shape;300;p32"/>
          <p:cNvPicPr preferRelativeResize="0"/>
          <p:nvPr/>
        </p:nvPicPr>
        <p:blipFill rotWithShape="1">
          <a:blip r:embed="rId3">
            <a:alphaModFix/>
          </a:blip>
          <a:srcRect b="0" l="0" r="0" t="0"/>
          <a:stretch/>
        </p:blipFill>
        <p:spPr>
          <a:xfrm>
            <a:off x="2589120" y="1940902"/>
            <a:ext cx="8464826" cy="458876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306" name="Google Shape;306;p33"/>
          <p:cNvSpPr txBox="1"/>
          <p:nvPr>
            <p:ph idx="1" type="sub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160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p:txBody>
      </p:sp>
      <p:pic>
        <p:nvPicPr>
          <p:cNvPr id="307" name="Google Shape;307;p33"/>
          <p:cNvPicPr preferRelativeResize="0"/>
          <p:nvPr/>
        </p:nvPicPr>
        <p:blipFill rotWithShape="1">
          <a:blip r:embed="rId3">
            <a:alphaModFix/>
          </a:blip>
          <a:srcRect b="0" l="0" r="0" t="0"/>
          <a:stretch/>
        </p:blipFill>
        <p:spPr>
          <a:xfrm>
            <a:off x="1681044" y="337931"/>
            <a:ext cx="9507977" cy="627159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313" name="Google Shape;313;p34"/>
          <p:cNvSpPr txBox="1"/>
          <p:nvPr>
            <p:ph idx="1" type="sub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160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p:txBody>
      </p:sp>
      <p:pic>
        <p:nvPicPr>
          <p:cNvPr id="314" name="Google Shape;314;p34"/>
          <p:cNvPicPr preferRelativeResize="0"/>
          <p:nvPr/>
        </p:nvPicPr>
        <p:blipFill>
          <a:blip r:embed="rId3">
            <a:alphaModFix/>
          </a:blip>
          <a:stretch>
            <a:fillRect/>
          </a:stretch>
        </p:blipFill>
        <p:spPr>
          <a:xfrm>
            <a:off x="239950" y="134966"/>
            <a:ext cx="11712101" cy="658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4"/>
          <p:cNvPicPr preferRelativeResize="0"/>
          <p:nvPr/>
        </p:nvPicPr>
        <p:blipFill rotWithShape="1">
          <a:blip r:embed="rId3">
            <a:alphaModFix/>
          </a:blip>
          <a:srcRect b="0" l="0" r="0" t="0"/>
          <a:stretch/>
        </p:blipFill>
        <p:spPr>
          <a:xfrm>
            <a:off x="7305035" y="1396999"/>
            <a:ext cx="4207019" cy="4406900"/>
          </a:xfrm>
          <a:prstGeom prst="rect">
            <a:avLst/>
          </a:prstGeom>
          <a:noFill/>
          <a:ln>
            <a:noFill/>
          </a:ln>
        </p:spPr>
      </p:pic>
      <p:sp>
        <p:nvSpPr>
          <p:cNvPr id="102" name="Google Shape;102;p4"/>
          <p:cNvSpPr txBox="1"/>
          <p:nvPr>
            <p:ph type="title"/>
          </p:nvPr>
        </p:nvSpPr>
        <p:spPr>
          <a:xfrm>
            <a:off x="730502" y="-1131300"/>
            <a:ext cx="8915040" cy="2262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“Standard” Games</a:t>
            </a:r>
            <a:endParaRPr/>
          </a:p>
        </p:txBody>
      </p:sp>
      <p:sp>
        <p:nvSpPr>
          <p:cNvPr id="103" name="Google Shape;103;p4"/>
          <p:cNvSpPr txBox="1"/>
          <p:nvPr>
            <p:ph idx="1" type="body"/>
          </p:nvPr>
        </p:nvSpPr>
        <p:spPr>
          <a:xfrm>
            <a:off x="1131956" y="1396999"/>
            <a:ext cx="7366000" cy="4729164"/>
          </a:xfrm>
          <a:prstGeom prst="rect">
            <a:avLst/>
          </a:prstGeom>
          <a:noFill/>
          <a:ln>
            <a:noFill/>
          </a:ln>
        </p:spPr>
        <p:txBody>
          <a:bodyPr anchorCtr="0" anchor="t" bIns="0" lIns="0" spcFirstLastPara="1" rIns="0" wrap="square" tIns="0">
            <a:normAutofit/>
          </a:bodyPr>
          <a:lstStyle/>
          <a:p>
            <a:pPr indent="-228600" lvl="0" marL="228600" rtl="0" algn="l">
              <a:lnSpc>
                <a:spcPct val="90000"/>
              </a:lnSpc>
              <a:spcBef>
                <a:spcPts val="0"/>
              </a:spcBef>
              <a:spcAft>
                <a:spcPts val="0"/>
              </a:spcAft>
              <a:buClr>
                <a:schemeClr val="dk1"/>
              </a:buClr>
              <a:buSzPts val="2800"/>
              <a:buChar char="●"/>
            </a:pPr>
            <a:r>
              <a:rPr lang="en-US" sz="2800"/>
              <a:t>Standard games are deterministic, observable, two-player, turn-taking, zero-sum</a:t>
            </a:r>
            <a:endParaRPr/>
          </a:p>
          <a:p>
            <a:pPr indent="-228600" lvl="0" marL="228600" rtl="0" algn="l">
              <a:lnSpc>
                <a:spcPct val="90000"/>
              </a:lnSpc>
              <a:spcBef>
                <a:spcPts val="1000"/>
              </a:spcBef>
              <a:spcAft>
                <a:spcPts val="0"/>
              </a:spcAft>
              <a:buClr>
                <a:schemeClr val="dk1"/>
              </a:buClr>
              <a:buSzPts val="2800"/>
              <a:buChar char="●"/>
            </a:pPr>
            <a:r>
              <a:rPr lang="en-US" sz="2800"/>
              <a:t>Game formulation:</a:t>
            </a:r>
            <a:endParaRPr/>
          </a:p>
          <a:p>
            <a:pPr indent="-228600" lvl="1" marL="685800" rtl="0" algn="l">
              <a:lnSpc>
                <a:spcPct val="90000"/>
              </a:lnSpc>
              <a:spcBef>
                <a:spcPts val="500"/>
              </a:spcBef>
              <a:spcAft>
                <a:spcPts val="0"/>
              </a:spcAft>
              <a:buClr>
                <a:schemeClr val="dk1"/>
              </a:buClr>
              <a:buSzPts val="2400"/>
              <a:buChar char="○"/>
            </a:pPr>
            <a:r>
              <a:rPr lang="en-US" sz="2400"/>
              <a:t>Initial state: </a:t>
            </a:r>
            <a:r>
              <a:rPr lang="en-US" sz="2400">
                <a:solidFill>
                  <a:srgbClr val="BD00B0"/>
                </a:solidFill>
              </a:rPr>
              <a:t>s</a:t>
            </a:r>
            <a:r>
              <a:rPr baseline="-25000" lang="en-US" sz="2400">
                <a:solidFill>
                  <a:srgbClr val="BD00B0"/>
                </a:solidFill>
              </a:rPr>
              <a:t>0</a:t>
            </a:r>
            <a:endParaRPr sz="2400">
              <a:solidFill>
                <a:srgbClr val="BD00B0"/>
              </a:solidFill>
            </a:endParaRPr>
          </a:p>
          <a:p>
            <a:pPr indent="-228600" lvl="1" marL="685800" rtl="0" algn="l">
              <a:lnSpc>
                <a:spcPct val="90000"/>
              </a:lnSpc>
              <a:spcBef>
                <a:spcPts val="500"/>
              </a:spcBef>
              <a:spcAft>
                <a:spcPts val="0"/>
              </a:spcAft>
              <a:buClr>
                <a:schemeClr val="dk1"/>
              </a:buClr>
              <a:buSzPts val="2400"/>
              <a:buChar char="○"/>
            </a:pPr>
            <a:r>
              <a:rPr lang="en-US" sz="2400"/>
              <a:t>Players: </a:t>
            </a:r>
            <a:r>
              <a:rPr lang="en-US" sz="2400">
                <a:solidFill>
                  <a:srgbClr val="BD00B0"/>
                </a:solidFill>
              </a:rPr>
              <a:t>Player(s) </a:t>
            </a:r>
            <a:r>
              <a:rPr lang="en-US" sz="2400"/>
              <a:t>indicates whose move it is</a:t>
            </a:r>
            <a:endParaRPr/>
          </a:p>
          <a:p>
            <a:pPr indent="-228600" lvl="1" marL="685800" rtl="0" algn="l">
              <a:lnSpc>
                <a:spcPct val="90000"/>
              </a:lnSpc>
              <a:spcBef>
                <a:spcPts val="500"/>
              </a:spcBef>
              <a:spcAft>
                <a:spcPts val="0"/>
              </a:spcAft>
              <a:buClr>
                <a:schemeClr val="dk1"/>
              </a:buClr>
              <a:buSzPts val="2400"/>
              <a:buChar char="○"/>
            </a:pPr>
            <a:r>
              <a:rPr lang="en-US" sz="2400"/>
              <a:t>Actions: </a:t>
            </a:r>
            <a:r>
              <a:rPr lang="en-US" sz="2400">
                <a:solidFill>
                  <a:srgbClr val="BD00B0"/>
                </a:solidFill>
              </a:rPr>
              <a:t>Actions(s) </a:t>
            </a:r>
            <a:r>
              <a:rPr lang="en-US" sz="2400"/>
              <a:t>for player on move</a:t>
            </a:r>
            <a:endParaRPr/>
          </a:p>
          <a:p>
            <a:pPr indent="-228600" lvl="1" marL="685800" rtl="0" algn="l">
              <a:lnSpc>
                <a:spcPct val="90000"/>
              </a:lnSpc>
              <a:spcBef>
                <a:spcPts val="500"/>
              </a:spcBef>
              <a:spcAft>
                <a:spcPts val="0"/>
              </a:spcAft>
              <a:buClr>
                <a:schemeClr val="dk1"/>
              </a:buClr>
              <a:buSzPts val="2400"/>
              <a:buChar char="○"/>
            </a:pPr>
            <a:r>
              <a:rPr lang="en-US" sz="2400"/>
              <a:t>Transition model: </a:t>
            </a:r>
            <a:r>
              <a:rPr lang="en-US" sz="2400">
                <a:solidFill>
                  <a:srgbClr val="BD00B0"/>
                </a:solidFill>
              </a:rPr>
              <a:t>Result(s,a)</a:t>
            </a:r>
            <a:endParaRPr sz="2400">
              <a:solidFill>
                <a:srgbClr val="BD00B0"/>
              </a:solidFill>
            </a:endParaRPr>
          </a:p>
          <a:p>
            <a:pPr indent="-228600" lvl="1" marL="685800" rtl="0" algn="l">
              <a:lnSpc>
                <a:spcPct val="90000"/>
              </a:lnSpc>
              <a:spcBef>
                <a:spcPts val="500"/>
              </a:spcBef>
              <a:spcAft>
                <a:spcPts val="0"/>
              </a:spcAft>
              <a:buClr>
                <a:schemeClr val="dk1"/>
              </a:buClr>
              <a:buSzPts val="2400"/>
              <a:buChar char="○"/>
            </a:pPr>
            <a:r>
              <a:rPr lang="en-US" sz="2400"/>
              <a:t>Terminal test: </a:t>
            </a:r>
            <a:r>
              <a:rPr lang="en-US" sz="2400">
                <a:solidFill>
                  <a:srgbClr val="BD00B0"/>
                </a:solidFill>
              </a:rPr>
              <a:t>Terminal-Test(s)</a:t>
            </a:r>
            <a:endParaRPr/>
          </a:p>
          <a:p>
            <a:pPr indent="-228600" lvl="1" marL="685800" rtl="0" algn="l">
              <a:lnSpc>
                <a:spcPct val="90000"/>
              </a:lnSpc>
              <a:spcBef>
                <a:spcPts val="500"/>
              </a:spcBef>
              <a:spcAft>
                <a:spcPts val="0"/>
              </a:spcAft>
              <a:buClr>
                <a:schemeClr val="dk1"/>
              </a:buClr>
              <a:buSzPts val="2400"/>
              <a:buChar char="○"/>
            </a:pPr>
            <a:r>
              <a:rPr lang="en-US" sz="2400"/>
              <a:t>Terminal values: </a:t>
            </a:r>
            <a:r>
              <a:rPr lang="en-US" sz="2400">
                <a:solidFill>
                  <a:srgbClr val="BD00B0"/>
                </a:solidFill>
              </a:rPr>
              <a:t>Utility(s,p) </a:t>
            </a:r>
            <a:r>
              <a:rPr lang="en-US" sz="2400"/>
              <a:t>for player </a:t>
            </a:r>
            <a:r>
              <a:rPr lang="en-US" sz="2400">
                <a:solidFill>
                  <a:srgbClr val="BD00B0"/>
                </a:solidFill>
              </a:rPr>
              <a:t>p</a:t>
            </a:r>
            <a:endParaRPr/>
          </a:p>
          <a:p>
            <a:pPr indent="-228600" lvl="2" marL="1143000" rtl="0" algn="l">
              <a:lnSpc>
                <a:spcPct val="90000"/>
              </a:lnSpc>
              <a:spcBef>
                <a:spcPts val="500"/>
              </a:spcBef>
              <a:spcAft>
                <a:spcPts val="1600"/>
              </a:spcAft>
              <a:buClr>
                <a:schemeClr val="dk1"/>
              </a:buClr>
              <a:buSzPts val="2000"/>
              <a:buChar char="■"/>
            </a:pPr>
            <a:r>
              <a:rPr lang="en-US" sz="2000"/>
              <a:t>Or just </a:t>
            </a:r>
            <a:r>
              <a:rPr lang="en-US" sz="2000">
                <a:solidFill>
                  <a:srgbClr val="BD00B0"/>
                </a:solidFill>
              </a:rPr>
              <a:t>Utility(s) </a:t>
            </a:r>
            <a:r>
              <a:rPr lang="en-US" sz="2000">
                <a:solidFill>
                  <a:srgbClr val="000000"/>
                </a:solidFill>
              </a:rPr>
              <a:t>for player making the decision at root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5"/>
          <p:cNvPicPr preferRelativeResize="0"/>
          <p:nvPr/>
        </p:nvPicPr>
        <p:blipFill rotWithShape="1">
          <a:blip r:embed="rId3">
            <a:alphaModFix/>
          </a:blip>
          <a:srcRect b="0" l="0" r="0" t="0"/>
          <a:stretch/>
        </p:blipFill>
        <p:spPr>
          <a:xfrm>
            <a:off x="5368197" y="1277887"/>
            <a:ext cx="6583362" cy="2673487"/>
          </a:xfrm>
          <a:prstGeom prst="rect">
            <a:avLst/>
          </a:prstGeom>
          <a:noFill/>
          <a:ln>
            <a:noFill/>
          </a:ln>
        </p:spPr>
      </p:pic>
      <p:pic>
        <p:nvPicPr>
          <p:cNvPr id="109" name="Google Shape;109;p5"/>
          <p:cNvPicPr preferRelativeResize="0"/>
          <p:nvPr/>
        </p:nvPicPr>
        <p:blipFill rotWithShape="1">
          <a:blip r:embed="rId4">
            <a:alphaModFix/>
          </a:blip>
          <a:srcRect b="0" l="0" r="0" t="0"/>
          <a:stretch/>
        </p:blipFill>
        <p:spPr>
          <a:xfrm>
            <a:off x="641515" y="1388558"/>
            <a:ext cx="4108120" cy="2603500"/>
          </a:xfrm>
          <a:prstGeom prst="rect">
            <a:avLst/>
          </a:prstGeom>
          <a:noFill/>
          <a:ln>
            <a:noFill/>
          </a:ln>
        </p:spPr>
      </p:pic>
      <p:sp>
        <p:nvSpPr>
          <p:cNvPr id="110" name="Google Shape;110;p5"/>
          <p:cNvSpPr txBox="1"/>
          <p:nvPr>
            <p:ph type="title"/>
          </p:nvPr>
        </p:nvSpPr>
        <p:spPr>
          <a:xfrm>
            <a:off x="750380" y="-968731"/>
            <a:ext cx="8915040" cy="2262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Zero-Sum Games</a:t>
            </a:r>
            <a:endParaRPr/>
          </a:p>
        </p:txBody>
      </p:sp>
      <p:sp>
        <p:nvSpPr>
          <p:cNvPr id="111" name="Google Shape;111;p5"/>
          <p:cNvSpPr txBox="1"/>
          <p:nvPr>
            <p:ph idx="1" type="body"/>
          </p:nvPr>
        </p:nvSpPr>
        <p:spPr>
          <a:xfrm>
            <a:off x="1182756" y="5363078"/>
            <a:ext cx="5715000" cy="1706564"/>
          </a:xfrm>
          <a:prstGeom prst="rect">
            <a:avLst/>
          </a:prstGeom>
          <a:noFill/>
          <a:ln>
            <a:noFill/>
          </a:ln>
        </p:spPr>
        <p:txBody>
          <a:bodyPr anchorCtr="0" anchor="t" bIns="0" lIns="0" spcFirstLastPara="1" rIns="0" wrap="square" tIns="0">
            <a:normAutofit/>
          </a:bodyPr>
          <a:lstStyle/>
          <a:p>
            <a:pPr indent="-228600" lvl="0" marL="228600" rtl="0" algn="l">
              <a:lnSpc>
                <a:spcPct val="90000"/>
              </a:lnSpc>
              <a:spcBef>
                <a:spcPts val="0"/>
              </a:spcBef>
              <a:spcAft>
                <a:spcPts val="0"/>
              </a:spcAft>
              <a:buClr>
                <a:schemeClr val="dk1"/>
              </a:buClr>
              <a:buSzPts val="2400"/>
              <a:buChar char="●"/>
            </a:pPr>
            <a:r>
              <a:rPr lang="en-US" sz="2400"/>
              <a:t>Zero-Sum Games</a:t>
            </a:r>
            <a:endParaRPr/>
          </a:p>
          <a:p>
            <a:pPr indent="-238125" lvl="1" marL="685800" rtl="0" algn="l">
              <a:lnSpc>
                <a:spcPct val="90000"/>
              </a:lnSpc>
              <a:spcBef>
                <a:spcPts val="500"/>
              </a:spcBef>
              <a:spcAft>
                <a:spcPts val="0"/>
              </a:spcAft>
              <a:buClr>
                <a:schemeClr val="dk1"/>
              </a:buClr>
              <a:buSzPts val="2000"/>
              <a:buChar char="○"/>
            </a:pPr>
            <a:r>
              <a:rPr lang="en-US" sz="2000"/>
              <a:t>Agents have </a:t>
            </a:r>
            <a:r>
              <a:rPr b="1" i="1" lang="en-US" sz="2000">
                <a:solidFill>
                  <a:srgbClr val="0000FF"/>
                </a:solidFill>
              </a:rPr>
              <a:t>opposite</a:t>
            </a:r>
            <a:r>
              <a:rPr lang="en-US" sz="2000"/>
              <a:t> utilities </a:t>
            </a:r>
            <a:endParaRPr/>
          </a:p>
          <a:p>
            <a:pPr indent="-238125" lvl="1" marL="685800" rtl="0" algn="l">
              <a:lnSpc>
                <a:spcPct val="90000"/>
              </a:lnSpc>
              <a:spcBef>
                <a:spcPts val="500"/>
              </a:spcBef>
              <a:spcAft>
                <a:spcPts val="0"/>
              </a:spcAft>
              <a:buClr>
                <a:schemeClr val="dk1"/>
              </a:buClr>
              <a:buSzPts val="2000"/>
              <a:buChar char="○"/>
            </a:pPr>
            <a:r>
              <a:rPr lang="en-US" sz="2000"/>
              <a:t>Pure competition: </a:t>
            </a:r>
            <a:endParaRPr/>
          </a:p>
          <a:p>
            <a:pPr indent="-236219" lvl="2" marL="1143000" rtl="0" algn="l">
              <a:lnSpc>
                <a:spcPct val="90000"/>
              </a:lnSpc>
              <a:spcBef>
                <a:spcPts val="500"/>
              </a:spcBef>
              <a:spcAft>
                <a:spcPts val="1600"/>
              </a:spcAft>
              <a:buClr>
                <a:schemeClr val="dk1"/>
              </a:buClr>
              <a:buSzPts val="1600"/>
              <a:buChar char="■"/>
            </a:pPr>
            <a:r>
              <a:rPr lang="en-US" sz="1600"/>
              <a:t>One</a:t>
            </a:r>
            <a:r>
              <a:rPr b="1" i="1" lang="en-US" sz="1600">
                <a:solidFill>
                  <a:srgbClr val="0000FF"/>
                </a:solidFill>
              </a:rPr>
              <a:t> maximizes</a:t>
            </a:r>
            <a:r>
              <a:rPr lang="en-US" sz="1600"/>
              <a:t>, the other </a:t>
            </a:r>
            <a:r>
              <a:rPr b="1" i="1" lang="en-US" sz="1600">
                <a:solidFill>
                  <a:srgbClr val="FF0000"/>
                </a:solidFill>
              </a:rPr>
              <a:t>minimizes</a:t>
            </a:r>
            <a:endParaRPr/>
          </a:p>
        </p:txBody>
      </p:sp>
      <p:sp>
        <p:nvSpPr>
          <p:cNvPr id="112" name="Google Shape;112;p5"/>
          <p:cNvSpPr txBox="1"/>
          <p:nvPr>
            <p:ph idx="2" type="body"/>
          </p:nvPr>
        </p:nvSpPr>
        <p:spPr>
          <a:xfrm>
            <a:off x="6172200" y="4191000"/>
            <a:ext cx="5562600" cy="1706564"/>
          </a:xfrm>
          <a:prstGeom prst="rect">
            <a:avLst/>
          </a:prstGeom>
          <a:noFill/>
          <a:ln>
            <a:noFill/>
          </a:ln>
        </p:spPr>
        <p:txBody>
          <a:bodyPr anchorCtr="0" anchor="t" bIns="0" lIns="0" spcFirstLastPara="1" rIns="0" wrap="square" tIns="0">
            <a:normAutofit fontScale="85000" lnSpcReduction="20000"/>
          </a:bodyPr>
          <a:lstStyle/>
          <a:p>
            <a:pPr indent="-228600" lvl="0" marL="228600" rtl="0" algn="l">
              <a:lnSpc>
                <a:spcPct val="90000"/>
              </a:lnSpc>
              <a:spcBef>
                <a:spcPts val="0"/>
              </a:spcBef>
              <a:spcAft>
                <a:spcPts val="0"/>
              </a:spcAft>
              <a:buClr>
                <a:schemeClr val="dk1"/>
              </a:buClr>
              <a:buSzPct val="117647"/>
              <a:buChar char="●"/>
            </a:pPr>
            <a:r>
              <a:rPr lang="en-US" sz="2400"/>
              <a:t>General-Sum Games</a:t>
            </a:r>
            <a:endParaRPr/>
          </a:p>
          <a:p>
            <a:pPr indent="-238125" lvl="1" marL="685800" rtl="0" algn="l">
              <a:lnSpc>
                <a:spcPct val="90000"/>
              </a:lnSpc>
              <a:spcBef>
                <a:spcPts val="500"/>
              </a:spcBef>
              <a:spcAft>
                <a:spcPts val="0"/>
              </a:spcAft>
              <a:buClr>
                <a:schemeClr val="dk1"/>
              </a:buClr>
              <a:buSzPct val="117647"/>
              <a:buChar char="○"/>
            </a:pPr>
            <a:r>
              <a:rPr lang="en-US" sz="2000"/>
              <a:t>Agents have </a:t>
            </a:r>
            <a:r>
              <a:rPr b="1" i="1" lang="en-US" sz="2000">
                <a:solidFill>
                  <a:srgbClr val="0000FF"/>
                </a:solidFill>
              </a:rPr>
              <a:t>independent</a:t>
            </a:r>
            <a:r>
              <a:rPr lang="en-US" sz="2000"/>
              <a:t> utilities</a:t>
            </a:r>
            <a:endParaRPr/>
          </a:p>
          <a:p>
            <a:pPr indent="-238125" lvl="1" marL="685800" rtl="0" algn="l">
              <a:lnSpc>
                <a:spcPct val="90000"/>
              </a:lnSpc>
              <a:spcBef>
                <a:spcPts val="500"/>
              </a:spcBef>
              <a:spcAft>
                <a:spcPts val="0"/>
              </a:spcAft>
              <a:buClr>
                <a:schemeClr val="dk1"/>
              </a:buClr>
              <a:buSzPct val="117647"/>
              <a:buChar char="○"/>
            </a:pPr>
            <a:r>
              <a:rPr lang="en-US" sz="2000"/>
              <a:t>Cooperation, indifference, competition, shifting alliances, and more are all possible</a:t>
            </a:r>
            <a:endParaRPr/>
          </a:p>
          <a:p>
            <a:pPr indent="-228600" lvl="0" marL="228600" rtl="0" algn="l">
              <a:lnSpc>
                <a:spcPct val="90000"/>
              </a:lnSpc>
              <a:spcBef>
                <a:spcPts val="1000"/>
              </a:spcBef>
              <a:spcAft>
                <a:spcPts val="0"/>
              </a:spcAft>
              <a:buClr>
                <a:schemeClr val="dk1"/>
              </a:buClr>
              <a:buSzPct val="117647"/>
              <a:buChar char="●"/>
            </a:pPr>
            <a:r>
              <a:rPr lang="en-US" sz="2400"/>
              <a:t>Team Games</a:t>
            </a:r>
            <a:endParaRPr/>
          </a:p>
          <a:p>
            <a:pPr indent="-238125" lvl="1" marL="685800" rtl="0" algn="l">
              <a:lnSpc>
                <a:spcPct val="90000"/>
              </a:lnSpc>
              <a:spcBef>
                <a:spcPts val="500"/>
              </a:spcBef>
              <a:spcAft>
                <a:spcPts val="1600"/>
              </a:spcAft>
              <a:buClr>
                <a:schemeClr val="dk1"/>
              </a:buClr>
              <a:buSzPct val="117647"/>
              <a:buChar char="○"/>
            </a:pPr>
            <a:r>
              <a:rPr lang="en-US" sz="2000"/>
              <a:t>Common payoff for all team members</a:t>
            </a:r>
            <a:endParaRPr/>
          </a:p>
        </p:txBody>
      </p:sp>
      <p:cxnSp>
        <p:nvCxnSpPr>
          <p:cNvPr id="113" name="Google Shape;113;p5"/>
          <p:cNvCxnSpPr/>
          <p:nvPr/>
        </p:nvCxnSpPr>
        <p:spPr>
          <a:xfrm rot="10800000">
            <a:off x="1828800" y="3429000"/>
            <a:ext cx="609600" cy="1905000"/>
          </a:xfrm>
          <a:prstGeom prst="straightConnector1">
            <a:avLst/>
          </a:prstGeom>
          <a:noFill/>
          <a:ln cap="flat" cmpd="sng" w="25400">
            <a:solidFill>
              <a:srgbClr val="0000FF"/>
            </a:solidFill>
            <a:prstDash val="solid"/>
            <a:miter lim="8000"/>
            <a:headEnd len="sm" w="sm" type="none"/>
            <a:tailEnd len="med" w="med" type="stealth"/>
          </a:ln>
          <a:effectLst>
            <a:outerShdw blurRad="40000" rotWithShape="0" dir="5400000" dist="20000">
              <a:srgbClr val="000000">
                <a:alpha val="37254"/>
              </a:srgbClr>
            </a:outerShdw>
          </a:effectLst>
        </p:spPr>
      </p:cxnSp>
      <p:cxnSp>
        <p:nvCxnSpPr>
          <p:cNvPr id="114" name="Google Shape;114;p5"/>
          <p:cNvCxnSpPr/>
          <p:nvPr/>
        </p:nvCxnSpPr>
        <p:spPr>
          <a:xfrm rot="10800000">
            <a:off x="3962400" y="3124200"/>
            <a:ext cx="304800" cy="2209800"/>
          </a:xfrm>
          <a:prstGeom prst="straightConnector1">
            <a:avLst/>
          </a:prstGeom>
          <a:noFill/>
          <a:ln cap="flat" cmpd="sng" w="25400">
            <a:solidFill>
              <a:srgbClr val="FF0000"/>
            </a:solidFill>
            <a:prstDash val="solid"/>
            <a:miter lim="8000"/>
            <a:headEnd len="sm" w="sm" type="none"/>
            <a:tailEnd len="med" w="med" type="stealth"/>
          </a:ln>
          <a:effectLst>
            <a:outerShdw blurRad="40000" rotWithShape="0" dir="5400000" dist="20000">
              <a:srgbClr val="000000">
                <a:alpha val="37254"/>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262626"/>
              </a:buClr>
              <a:buSzPts val="4400"/>
              <a:buFont typeface="Century Gothic"/>
              <a:buNone/>
            </a:pPr>
            <a:r>
              <a:rPr b="0" lang="en-US" sz="4400" strike="noStrike">
                <a:solidFill>
                  <a:srgbClr val="262626"/>
                </a:solidFill>
                <a:latin typeface="Century Gothic"/>
                <a:ea typeface="Century Gothic"/>
                <a:cs typeface="Century Gothic"/>
                <a:sym typeface="Century Gothic"/>
              </a:rPr>
              <a:t>Adversarial search or Game playing</a:t>
            </a:r>
            <a:endParaRPr/>
          </a:p>
        </p:txBody>
      </p:sp>
      <p:pic>
        <p:nvPicPr>
          <p:cNvPr id="120" name="Google Shape;120;p6"/>
          <p:cNvPicPr preferRelativeResize="0"/>
          <p:nvPr/>
        </p:nvPicPr>
        <p:blipFill rotWithShape="1">
          <a:blip r:embed="rId3">
            <a:alphaModFix/>
          </a:blip>
          <a:srcRect b="0" l="0" r="0" t="0"/>
          <a:stretch/>
        </p:blipFill>
        <p:spPr>
          <a:xfrm>
            <a:off x="2698477" y="2071687"/>
            <a:ext cx="8696325" cy="271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262626"/>
              </a:buClr>
              <a:buSzPts val="4400"/>
              <a:buFont typeface="Century Gothic"/>
              <a:buNone/>
            </a:pPr>
            <a:r>
              <a:rPr b="0" lang="en-US" sz="4400" strike="noStrike">
                <a:solidFill>
                  <a:srgbClr val="262626"/>
                </a:solidFill>
                <a:latin typeface="Century Gothic"/>
                <a:ea typeface="Century Gothic"/>
                <a:cs typeface="Century Gothic"/>
                <a:sym typeface="Century Gothic"/>
              </a:rPr>
              <a:t>Adversarial search or Game playing</a:t>
            </a:r>
            <a:endParaRPr/>
          </a:p>
        </p:txBody>
      </p:sp>
      <p:pic>
        <p:nvPicPr>
          <p:cNvPr id="126" name="Google Shape;126;p7"/>
          <p:cNvPicPr preferRelativeResize="0"/>
          <p:nvPr/>
        </p:nvPicPr>
        <p:blipFill rotWithShape="1">
          <a:blip r:embed="rId3">
            <a:alphaModFix/>
          </a:blip>
          <a:srcRect b="0" l="0" r="0" t="0"/>
          <a:stretch/>
        </p:blipFill>
        <p:spPr>
          <a:xfrm>
            <a:off x="1913696" y="2133720"/>
            <a:ext cx="10027785" cy="19966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Adversarial search or Game playing</a:t>
            </a:r>
            <a:endParaRPr b="0" i="0" sz="3600" u="none" cap="none" strike="noStrike">
              <a:solidFill>
                <a:srgbClr val="000000"/>
              </a:solidFill>
              <a:latin typeface="Century Gothic"/>
              <a:ea typeface="Century Gothic"/>
              <a:cs typeface="Century Gothic"/>
              <a:sym typeface="Century Gothic"/>
            </a:endParaRPr>
          </a:p>
        </p:txBody>
      </p:sp>
      <p:sp>
        <p:nvSpPr>
          <p:cNvPr id="132" name="Google Shape;132;p8"/>
          <p:cNvSpPr txBox="1"/>
          <p:nvPr>
            <p:ph idx="4294967295" type="body"/>
          </p:nvPr>
        </p:nvSpPr>
        <p:spPr>
          <a:xfrm>
            <a:off x="2742480" y="1506960"/>
            <a:ext cx="9045720" cy="4953960"/>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Adversarial search is a search, where we examine the problem which arises when we try to plan ahead of the world and other agents are planning against us.</a:t>
            </a:r>
            <a:endParaRPr b="0" i="0" sz="1800" u="none" cap="none" strike="noStrike">
              <a:solidFill>
                <a:srgbClr val="404040"/>
              </a:solidFill>
              <a:latin typeface="Century Gothic"/>
              <a:ea typeface="Century Gothic"/>
              <a:cs typeface="Century Gothic"/>
              <a:sym typeface="Century Gothic"/>
            </a:endParaRPr>
          </a:p>
          <a:p>
            <a:pPr indent="-171450" lvl="0" marL="400050" marR="0" rtl="0" algn="l">
              <a:lnSpc>
                <a:spcPct val="100000"/>
              </a:lnSpc>
              <a:spcBef>
                <a:spcPts val="1001"/>
              </a:spcBef>
              <a:spcAft>
                <a:spcPts val="0"/>
              </a:spcAft>
              <a:buClr>
                <a:schemeClr val="dk1"/>
              </a:buClr>
              <a:buSzPts val="1800"/>
              <a:buFont typeface="Noto Sans Symbols"/>
              <a:buNone/>
            </a:pPr>
            <a:r>
              <a:t/>
            </a:r>
            <a:endParaRPr b="0" i="0" sz="1800" u="none" cap="none" strike="noStrike">
              <a:solidFill>
                <a:srgbClr val="404040"/>
              </a:solidFill>
              <a:latin typeface="Century Gothic"/>
              <a:ea typeface="Century Gothic"/>
              <a:cs typeface="Century Gothic"/>
              <a:sym typeface="Century Gothic"/>
            </a:endParaRPr>
          </a:p>
          <a:p>
            <a:pPr indent="-285750" lvl="0" marL="28575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Previously, we have studied the search strategies which are only associated with a single agent that aims to find the solution which often expressed in the form of a sequence of actions.</a:t>
            </a:r>
            <a:endParaRPr b="0" i="0" sz="1800" u="none" cap="none" strike="noStrike">
              <a:solidFill>
                <a:srgbClr val="404040"/>
              </a:solidFill>
              <a:latin typeface="Century Gothic"/>
              <a:ea typeface="Century Gothic"/>
              <a:cs typeface="Century Gothic"/>
              <a:sym typeface="Century Gothic"/>
            </a:endParaRPr>
          </a:p>
          <a:p>
            <a:pPr indent="-171450" lvl="0" marL="400050" marR="0" rtl="0" algn="l">
              <a:lnSpc>
                <a:spcPct val="100000"/>
              </a:lnSpc>
              <a:spcBef>
                <a:spcPts val="1001"/>
              </a:spcBef>
              <a:spcAft>
                <a:spcPts val="0"/>
              </a:spcAft>
              <a:buClr>
                <a:schemeClr val="dk1"/>
              </a:buClr>
              <a:buSzPts val="1800"/>
              <a:buFont typeface="Noto Sans Symbols"/>
              <a:buNone/>
            </a:pPr>
            <a:r>
              <a:t/>
            </a:r>
            <a:endParaRPr b="0" i="0" sz="1800" u="none" cap="none" strike="noStrike">
              <a:solidFill>
                <a:srgbClr val="404040"/>
              </a:solidFill>
              <a:latin typeface="Century Gothic"/>
              <a:ea typeface="Century Gothic"/>
              <a:cs typeface="Century Gothic"/>
              <a:sym typeface="Century Gothic"/>
            </a:endParaRPr>
          </a:p>
          <a:p>
            <a:pPr indent="-285750" lvl="0" marL="28575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But, there might be some situations where more than one agent is searching for the solution in the same search space, and this situation usually occurs in game playing.</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160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Adversarial search or Game playing</a:t>
            </a:r>
            <a:endParaRPr b="0" i="0" sz="3600" u="none" cap="none" strike="noStrike">
              <a:solidFill>
                <a:srgbClr val="000000"/>
              </a:solidFill>
              <a:latin typeface="Century Gothic"/>
              <a:ea typeface="Century Gothic"/>
              <a:cs typeface="Century Gothic"/>
              <a:sym typeface="Century Gothic"/>
            </a:endParaRPr>
          </a:p>
        </p:txBody>
      </p:sp>
      <p:sp>
        <p:nvSpPr>
          <p:cNvPr id="138" name="Google Shape;138;p9"/>
          <p:cNvSpPr txBox="1"/>
          <p:nvPr>
            <p:ph idx="4294967295" type="body"/>
          </p:nvPr>
        </p:nvSpPr>
        <p:spPr>
          <a:xfrm>
            <a:off x="2742480" y="1506960"/>
            <a:ext cx="9045720" cy="495396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The environment with more than one agent is termed as multi-agent environment, in which each agent is an opponent of other agent and playing against each other. Each agent needs to consider the action of other agent and effect of that action on their performance.</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Searches in which two or more players with conflicting goals are trying to explore the same search space for the solution, are called adversarial searches, often known as Games.</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160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Games are modeled as a Search problem and heuristic evaluation function, and these are the two main factors which help to model and solve games in AI.</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